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56"/>
  </p:notesMasterIdLst>
  <p:handoutMasterIdLst>
    <p:handoutMasterId r:id="rId57"/>
  </p:handoutMasterIdLst>
  <p:sldIdLst>
    <p:sldId id="259" r:id="rId3"/>
    <p:sldId id="354" r:id="rId4"/>
    <p:sldId id="355" r:id="rId5"/>
    <p:sldId id="356" r:id="rId6"/>
    <p:sldId id="357" r:id="rId7"/>
    <p:sldId id="358" r:id="rId8"/>
    <p:sldId id="359" r:id="rId9"/>
    <p:sldId id="360" r:id="rId10"/>
    <p:sldId id="361" r:id="rId11"/>
    <p:sldId id="362" r:id="rId12"/>
    <p:sldId id="363" r:id="rId13"/>
    <p:sldId id="321" r:id="rId14"/>
    <p:sldId id="322" r:id="rId15"/>
    <p:sldId id="328" r:id="rId16"/>
    <p:sldId id="325" r:id="rId17"/>
    <p:sldId id="326" r:id="rId18"/>
    <p:sldId id="329" r:id="rId19"/>
    <p:sldId id="330" r:id="rId20"/>
    <p:sldId id="299" r:id="rId21"/>
    <p:sldId id="296" r:id="rId22"/>
    <p:sldId id="333" r:id="rId23"/>
    <p:sldId id="284" r:id="rId24"/>
    <p:sldId id="264" r:id="rId25"/>
    <p:sldId id="307" r:id="rId26"/>
    <p:sldId id="334" r:id="rId27"/>
    <p:sldId id="335" r:id="rId28"/>
    <p:sldId id="336" r:id="rId29"/>
    <p:sldId id="265" r:id="rId30"/>
    <p:sldId id="338" r:id="rId31"/>
    <p:sldId id="339" r:id="rId32"/>
    <p:sldId id="340" r:id="rId33"/>
    <p:sldId id="341" r:id="rId34"/>
    <p:sldId id="348" r:id="rId35"/>
    <p:sldId id="293" r:id="rId36"/>
    <p:sldId id="266" r:id="rId37"/>
    <p:sldId id="345" r:id="rId38"/>
    <p:sldId id="346" r:id="rId39"/>
    <p:sldId id="285" r:id="rId40"/>
    <p:sldId id="286" r:id="rId41"/>
    <p:sldId id="347" r:id="rId42"/>
    <p:sldId id="269" r:id="rId43"/>
    <p:sldId id="270" r:id="rId44"/>
    <p:sldId id="271" r:id="rId45"/>
    <p:sldId id="272" r:id="rId46"/>
    <p:sldId id="331" r:id="rId47"/>
    <p:sldId id="349" r:id="rId48"/>
    <p:sldId id="350" r:id="rId49"/>
    <p:sldId id="351" r:id="rId50"/>
    <p:sldId id="352" r:id="rId51"/>
    <p:sldId id="353" r:id="rId52"/>
    <p:sldId id="314" r:id="rId53"/>
    <p:sldId id="283" r:id="rId54"/>
    <p:sldId id="28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ECB4"/>
    <a:srgbClr val="C1C1C1"/>
    <a:srgbClr val="8FAB93"/>
    <a:srgbClr val="4DACBF"/>
    <a:srgbClr val="6363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80916" autoAdjust="0"/>
  </p:normalViewPr>
  <p:slideViewPr>
    <p:cSldViewPr>
      <p:cViewPr varScale="1">
        <p:scale>
          <a:sx n="84" d="100"/>
          <a:sy n="84" d="100"/>
        </p:scale>
        <p:origin x="-4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
    </p:cViewPr>
  </p:sorterViewPr>
  <p:notesViewPr>
    <p:cSldViewPr>
      <p:cViewPr varScale="1">
        <p:scale>
          <a:sx n="79" d="100"/>
          <a:sy n="79" d="100"/>
        </p:scale>
        <p:origin x="-196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cs typeface="+mn-cs"/>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cs typeface="+mn-cs"/>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cs typeface="+mn-cs"/>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cs typeface="+mn-cs"/>
              </a:defRPr>
            </a:lvl1pPr>
          </a:lstStyle>
          <a:p>
            <a:pPr>
              <a:defRPr/>
            </a:pPr>
            <a:fld id="{52D017B5-863D-4414-A420-C5615CBAA1B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368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D33E12E-3EF8-49B3-8C0A-AF3016A8252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Rot="1" noChangeAspect="1" noChangeArrowheads="1" noTextEdit="1"/>
          </p:cNvSpPr>
          <p:nvPr>
            <p:ph type="sldImg"/>
          </p:nvPr>
        </p:nvSpPr>
        <p:spPr>
          <a:ln/>
        </p:spPr>
      </p:sp>
      <p:sp>
        <p:nvSpPr>
          <p:cNvPr id="28057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ln/>
        </p:spPr>
      </p:sp>
      <p:sp>
        <p:nvSpPr>
          <p:cNvPr id="28262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xfrm>
            <a:off x="1181100" y="696913"/>
            <a:ext cx="4648200" cy="3486150"/>
          </a:xfrm>
          <a:ln/>
        </p:spPr>
      </p:sp>
      <p:sp>
        <p:nvSpPr>
          <p:cNvPr id="28569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xfrm>
            <a:off x="1181100" y="696913"/>
            <a:ext cx="4648200" cy="3486150"/>
          </a:xfrm>
          <a:ln/>
        </p:spPr>
      </p:sp>
      <p:sp>
        <p:nvSpPr>
          <p:cNvPr id="28774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ln/>
        </p:spPr>
      </p:sp>
      <p:sp>
        <p:nvSpPr>
          <p:cNvPr id="294914" name="Rectangle 3"/>
          <p:cNvSpPr>
            <a:spLocks noGrp="1" noChangeArrowheads="1"/>
          </p:cNvSpPr>
          <p:nvPr>
            <p:ph type="body" idx="1"/>
          </p:nvPr>
        </p:nvSpPr>
        <p:spPr>
          <a:noFill/>
          <a:ln/>
        </p:spPr>
        <p:txBody>
          <a:bodyPr/>
          <a:lstStyle/>
          <a:p>
            <a:pPr marL="228600" indent="-228600"/>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p:spPr>
        <p:txBody>
          <a:bodyPr/>
          <a:lstStyle/>
          <a:p>
            <a:fld id="{965EA84E-0228-417B-AF8C-DD3366C791B7}" type="slidenum">
              <a:rPr lang="en-US" smtClean="0">
                <a:cs typeface="Arial" charset="0"/>
              </a:rPr>
              <a:pPr/>
              <a:t>23</a:t>
            </a:fld>
            <a:endParaRPr lang="en-US" smtClean="0">
              <a:cs typeface="Arial" charset="0"/>
            </a:endParaRPr>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ln/>
        </p:spPr>
        <p:txBody>
          <a:bodyPr/>
          <a:lstStyle/>
          <a:p>
            <a:pPr eaLnBrk="1" hangingPunct="1"/>
            <a:endParaRPr lang="en-US" sz="1400" smtClean="0"/>
          </a:p>
          <a:p>
            <a:pPr eaLnBrk="1" hangingPunct="1"/>
            <a:endParaRPr lang="en-US" sz="1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ChangeArrowheads="1" noTextEdit="1"/>
          </p:cNvSpPr>
          <p:nvPr>
            <p:ph type="sldImg"/>
          </p:nvPr>
        </p:nvSpPr>
        <p:spPr>
          <a:xfrm>
            <a:off x="1181100" y="696913"/>
            <a:ext cx="4648200" cy="3486150"/>
          </a:xfrm>
          <a:ln/>
        </p:spPr>
      </p:sp>
      <p:sp>
        <p:nvSpPr>
          <p:cNvPr id="301058" name="Rectangle 3"/>
          <p:cNvSpPr>
            <a:spLocks noGrp="1" noChangeArrowheads="1"/>
          </p:cNvSpPr>
          <p:nvPr>
            <p:ph type="body" idx="1"/>
          </p:nvPr>
        </p:nvSpPr>
        <p:spPr>
          <a:xfrm>
            <a:off x="701675" y="4414838"/>
            <a:ext cx="5607050" cy="4184650"/>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ChangeArrowheads="1" noTextEdit="1"/>
          </p:cNvSpPr>
          <p:nvPr>
            <p:ph type="sldImg"/>
          </p:nvPr>
        </p:nvSpPr>
        <p:spPr>
          <a:xfrm>
            <a:off x="1181100" y="696913"/>
            <a:ext cx="4648200" cy="3486150"/>
          </a:xfrm>
          <a:ln/>
        </p:spPr>
      </p:sp>
      <p:sp>
        <p:nvSpPr>
          <p:cNvPr id="303106" name="Rectangle 3"/>
          <p:cNvSpPr>
            <a:spLocks noGrp="1" noChangeArrowheads="1"/>
          </p:cNvSpPr>
          <p:nvPr>
            <p:ph type="body" idx="1"/>
          </p:nvPr>
        </p:nvSpPr>
        <p:spPr>
          <a:xfrm>
            <a:off x="701675" y="4414838"/>
            <a:ext cx="5607050" cy="4184650"/>
          </a:xfrm>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a:spLocks noGrp="1" noChangeArrowheads="1"/>
          </p:cNvSpPr>
          <p:nvPr>
            <p:ph type="sldNum" sz="quarter" idx="5"/>
          </p:nvPr>
        </p:nvSpPr>
        <p:spPr>
          <a:noFill/>
        </p:spPr>
        <p:txBody>
          <a:bodyPr/>
          <a:lstStyle/>
          <a:p>
            <a:fld id="{AB3C613C-5B2C-4DDA-8A01-3D8D4C3EA2DA}" type="slidenum">
              <a:rPr lang="en-US" smtClean="0">
                <a:cs typeface="Arial" charset="0"/>
              </a:rPr>
              <a:pPr/>
              <a:t>28</a:t>
            </a:fld>
            <a:endParaRPr lang="en-US" smtClean="0">
              <a:cs typeface="Arial" charset="0"/>
            </a:endParaRPr>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Rot="1" noChangeAspect="1" noChangeArrowheads="1" noTextEdit="1"/>
          </p:cNvSpPr>
          <p:nvPr>
            <p:ph type="sldImg"/>
          </p:nvPr>
        </p:nvSpPr>
        <p:spPr>
          <a:ln/>
        </p:spPr>
      </p:sp>
      <p:sp>
        <p:nvSpPr>
          <p:cNvPr id="31232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Rot="1" noChangeAspect="1" noChangeArrowheads="1" noTextEdit="1"/>
          </p:cNvSpPr>
          <p:nvPr>
            <p:ph type="sldImg"/>
          </p:nvPr>
        </p:nvSpPr>
        <p:spPr>
          <a:ln/>
        </p:spPr>
      </p:sp>
      <p:sp>
        <p:nvSpPr>
          <p:cNvPr id="314370"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p:spPr>
        <p:txBody>
          <a:bodyPr/>
          <a:lstStyle/>
          <a:p>
            <a:endParaRPr lang="en-US" sz="10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2"/>
          <p:cNvSpPr>
            <a:spLocks noGrp="1" noRot="1" noChangeAspect="1" noChangeArrowheads="1" noTextEdit="1"/>
          </p:cNvSpPr>
          <p:nvPr>
            <p:ph type="sldImg"/>
          </p:nvPr>
        </p:nvSpPr>
        <p:spPr>
          <a:ln/>
        </p:spPr>
      </p:sp>
      <p:sp>
        <p:nvSpPr>
          <p:cNvPr id="31949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ChangeArrowheads="1" noTextEdit="1"/>
          </p:cNvSpPr>
          <p:nvPr>
            <p:ph type="sldImg"/>
          </p:nvPr>
        </p:nvSpPr>
        <p:spPr>
          <a:xfrm>
            <a:off x="1181100" y="696913"/>
            <a:ext cx="4648200" cy="3486150"/>
          </a:xfrm>
          <a:ln/>
        </p:spPr>
      </p:sp>
      <p:sp>
        <p:nvSpPr>
          <p:cNvPr id="266242"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ChangeArrowheads="1" noTextEdit="1"/>
          </p:cNvSpPr>
          <p:nvPr>
            <p:ph type="sldImg"/>
          </p:nvPr>
        </p:nvSpPr>
        <p:spPr>
          <a:ln/>
        </p:spPr>
      </p:sp>
      <p:sp>
        <p:nvSpPr>
          <p:cNvPr id="3235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Grp="1" noRot="1" noChangeAspect="1" noChangeArrowheads="1" noTextEdit="1"/>
          </p:cNvSpPr>
          <p:nvPr>
            <p:ph type="sldImg"/>
          </p:nvPr>
        </p:nvSpPr>
        <p:spPr>
          <a:ln/>
        </p:spPr>
      </p:sp>
      <p:sp>
        <p:nvSpPr>
          <p:cNvPr id="327682" name="Rectangle 3"/>
          <p:cNvSpPr>
            <a:spLocks noGrp="1" noChangeArrowheads="1"/>
          </p:cNvSpPr>
          <p:nvPr>
            <p:ph type="body" idx="1"/>
          </p:nvPr>
        </p:nvSpPr>
        <p:spPr>
          <a:noFill/>
          <a:ln/>
        </p:spPr>
        <p:txBody>
          <a:bodyPr/>
          <a:lstStyle/>
          <a:p>
            <a:endParaRPr lang="en-US" sz="2000" b="1"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2"/>
          <p:cNvSpPr>
            <a:spLocks noGrp="1" noRot="1" noChangeAspect="1" noChangeArrowheads="1" noTextEdit="1"/>
          </p:cNvSpPr>
          <p:nvPr>
            <p:ph type="sldImg"/>
          </p:nvPr>
        </p:nvSpPr>
        <p:spPr>
          <a:ln/>
        </p:spPr>
      </p:sp>
      <p:sp>
        <p:nvSpPr>
          <p:cNvPr id="3297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ChangeArrowheads="1" noTextEdit="1"/>
          </p:cNvSpPr>
          <p:nvPr>
            <p:ph type="sldImg"/>
          </p:nvPr>
        </p:nvSpPr>
        <p:spPr>
          <a:xfrm>
            <a:off x="1181100" y="696913"/>
            <a:ext cx="4648200" cy="3486150"/>
          </a:xfrm>
          <a:ln/>
        </p:spPr>
      </p:sp>
      <p:sp>
        <p:nvSpPr>
          <p:cNvPr id="268290"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2"/>
          <p:cNvSpPr>
            <a:spLocks noGrp="1" noRot="1" noChangeAspect="1" noChangeArrowheads="1" noTextEdit="1"/>
          </p:cNvSpPr>
          <p:nvPr>
            <p:ph type="sldImg"/>
          </p:nvPr>
        </p:nvSpPr>
        <p:spPr>
          <a:ln/>
        </p:spPr>
      </p:sp>
      <p:sp>
        <p:nvSpPr>
          <p:cNvPr id="340994" name="Rectangle 3"/>
          <p:cNvSpPr>
            <a:spLocks noGrp="1" noChangeArrowheads="1"/>
          </p:cNvSpPr>
          <p:nvPr>
            <p:ph type="body" idx="1"/>
          </p:nvPr>
        </p:nvSpPr>
        <p:spPr>
          <a:xfrm>
            <a:off x="485775" y="4416425"/>
            <a:ext cx="6113463" cy="4183063"/>
          </a:xfrm>
          <a:noFill/>
          <a:ln/>
        </p:spPr>
        <p:txBody>
          <a:bodyPr/>
          <a:lstStyle/>
          <a:p>
            <a:pPr>
              <a:lnSpc>
                <a:spcPct val="80000"/>
              </a:lnSpc>
              <a:buFontTx/>
              <a:buChar char="-"/>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Rot="1" noChangeAspect="1" noChangeArrowheads="1" noTextEdit="1"/>
          </p:cNvSpPr>
          <p:nvPr>
            <p:ph type="sldImg"/>
          </p:nvPr>
        </p:nvSpPr>
        <p:spPr>
          <a:ln/>
        </p:spPr>
      </p:sp>
      <p:sp>
        <p:nvSpPr>
          <p:cNvPr id="3430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Rot="1" noChangeAspect="1" noChangeArrowheads="1" noTextEdit="1"/>
          </p:cNvSpPr>
          <p:nvPr>
            <p:ph type="sldImg"/>
          </p:nvPr>
        </p:nvSpPr>
        <p:spPr>
          <a:xfrm>
            <a:off x="1181100" y="696913"/>
            <a:ext cx="4648200" cy="3486150"/>
          </a:xfrm>
          <a:ln/>
        </p:spPr>
      </p:sp>
      <p:sp>
        <p:nvSpPr>
          <p:cNvPr id="270338"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Rot="1" noChangeAspect="1" noChangeArrowheads="1" noTextEdit="1"/>
          </p:cNvSpPr>
          <p:nvPr>
            <p:ph type="sldImg"/>
          </p:nvPr>
        </p:nvSpPr>
        <p:spPr>
          <a:xfrm>
            <a:off x="1181100" y="696913"/>
            <a:ext cx="4648200" cy="3486150"/>
          </a:xfrm>
          <a:ln/>
        </p:spPr>
      </p:sp>
      <p:sp>
        <p:nvSpPr>
          <p:cNvPr id="272386"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Rot="1" noChangeAspect="1" noChangeArrowheads="1" noTextEdit="1"/>
          </p:cNvSpPr>
          <p:nvPr>
            <p:ph type="sldImg"/>
          </p:nvPr>
        </p:nvSpPr>
        <p:spPr>
          <a:xfrm>
            <a:off x="1181100" y="696913"/>
            <a:ext cx="4648200" cy="3486150"/>
          </a:xfrm>
          <a:ln/>
        </p:spPr>
      </p:sp>
      <p:sp>
        <p:nvSpPr>
          <p:cNvPr id="274434" name="Rectangle 3"/>
          <p:cNvSpPr>
            <a:spLocks noGrp="1" noChangeArrowheads="1"/>
          </p:cNvSpPr>
          <p:nvPr>
            <p:ph type="body" idx="1"/>
          </p:nvPr>
        </p:nvSpPr>
        <p:spPr>
          <a:xfrm>
            <a:off x="701675" y="4416425"/>
            <a:ext cx="5607050" cy="4183063"/>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Rot="1" noChangeAspect="1" noChangeArrowheads="1" noTextEdit="1"/>
          </p:cNvSpPr>
          <p:nvPr>
            <p:ph type="sldImg"/>
          </p:nvPr>
        </p:nvSpPr>
        <p:spPr>
          <a:xfrm>
            <a:off x="1182688" y="695325"/>
            <a:ext cx="4648200" cy="3486150"/>
          </a:xfrm>
          <a:ln/>
        </p:spPr>
      </p:sp>
      <p:sp>
        <p:nvSpPr>
          <p:cNvPr id="276482" name="Rectangle 3"/>
          <p:cNvSpPr>
            <a:spLocks noGrp="1" noChangeArrowheads="1"/>
          </p:cNvSpPr>
          <p:nvPr>
            <p:ph type="body" idx="1"/>
          </p:nvPr>
        </p:nvSpPr>
        <p:spPr>
          <a:xfrm>
            <a:off x="701675" y="4416425"/>
            <a:ext cx="5607050" cy="4184650"/>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userDrawn="1"/>
        </p:nvSpPr>
        <p:spPr bwMode="auto">
          <a:xfrm rot="10800000">
            <a:off x="-304800" y="-3810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5" name="AutoShape 3"/>
          <p:cNvSpPr>
            <a:spLocks noChangeArrowheads="1"/>
          </p:cNvSpPr>
          <p:nvPr userDrawn="1"/>
        </p:nvSpPr>
        <p:spPr bwMode="auto">
          <a:xfrm rot="10800000">
            <a:off x="-304800" y="12192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6" name="AutoShape 4"/>
          <p:cNvSpPr>
            <a:spLocks noChangeArrowheads="1"/>
          </p:cNvSpPr>
          <p:nvPr userDrawn="1"/>
        </p:nvSpPr>
        <p:spPr bwMode="auto">
          <a:xfrm rot="10800000">
            <a:off x="-304800" y="28194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7" name="AutoShape 5"/>
          <p:cNvSpPr>
            <a:spLocks noChangeArrowheads="1"/>
          </p:cNvSpPr>
          <p:nvPr userDrawn="1"/>
        </p:nvSpPr>
        <p:spPr bwMode="auto">
          <a:xfrm rot="10800000">
            <a:off x="-304800" y="44196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8" name="AutoShape 6"/>
          <p:cNvSpPr>
            <a:spLocks noChangeArrowheads="1"/>
          </p:cNvSpPr>
          <p:nvPr userDrawn="1"/>
        </p:nvSpPr>
        <p:spPr bwMode="auto">
          <a:xfrm rot="10800000">
            <a:off x="-76200" y="60198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9" name="AutoShape 7"/>
          <p:cNvSpPr>
            <a:spLocks noChangeArrowheads="1"/>
          </p:cNvSpPr>
          <p:nvPr userDrawn="1"/>
        </p:nvSpPr>
        <p:spPr bwMode="auto">
          <a:xfrm rot="10800000">
            <a:off x="-152400" y="1219200"/>
            <a:ext cx="1828800" cy="1600200"/>
          </a:xfrm>
          <a:prstGeom prst="hexagon">
            <a:avLst>
              <a:gd name="adj" fmla="val 28571"/>
              <a:gd name="vf" fmla="val 115470"/>
            </a:avLst>
          </a:prstGeom>
          <a:solidFill>
            <a:srgbClr val="49767F">
              <a:alpha val="42999"/>
            </a:srgbClr>
          </a:solidFill>
          <a:ln w="38100">
            <a:noFill/>
            <a:miter lim="800000"/>
            <a:headEnd/>
            <a:tailEnd/>
          </a:ln>
          <a:effectLst/>
        </p:spPr>
        <p:txBody>
          <a:bodyPr wrap="none" anchor="ctr"/>
          <a:lstStyle/>
          <a:p>
            <a:pPr>
              <a:defRPr/>
            </a:pPr>
            <a:endParaRPr lang="en-US" dirty="0">
              <a:cs typeface="+mn-cs"/>
            </a:endParaRPr>
          </a:p>
        </p:txBody>
      </p:sp>
      <p:sp>
        <p:nvSpPr>
          <p:cNvPr id="10" name="AutoShape 8"/>
          <p:cNvSpPr>
            <a:spLocks noChangeArrowheads="1"/>
          </p:cNvSpPr>
          <p:nvPr userDrawn="1"/>
        </p:nvSpPr>
        <p:spPr bwMode="auto">
          <a:xfrm rot="10800000">
            <a:off x="1066800" y="4572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11" name="AutoShape 9"/>
          <p:cNvSpPr>
            <a:spLocks noChangeArrowheads="1"/>
          </p:cNvSpPr>
          <p:nvPr userDrawn="1"/>
        </p:nvSpPr>
        <p:spPr bwMode="auto">
          <a:xfrm rot="10800000">
            <a:off x="1066800" y="20574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12" name="AutoShape 10"/>
          <p:cNvSpPr>
            <a:spLocks noChangeArrowheads="1"/>
          </p:cNvSpPr>
          <p:nvPr userDrawn="1"/>
        </p:nvSpPr>
        <p:spPr bwMode="auto">
          <a:xfrm rot="10800000">
            <a:off x="1066800" y="36576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13" name="AutoShape 11"/>
          <p:cNvSpPr>
            <a:spLocks noChangeArrowheads="1"/>
          </p:cNvSpPr>
          <p:nvPr userDrawn="1"/>
        </p:nvSpPr>
        <p:spPr bwMode="auto">
          <a:xfrm rot="10800000">
            <a:off x="1066800" y="52578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14" name="AutoShape 12"/>
          <p:cNvSpPr>
            <a:spLocks noChangeArrowheads="1"/>
          </p:cNvSpPr>
          <p:nvPr userDrawn="1"/>
        </p:nvSpPr>
        <p:spPr bwMode="auto">
          <a:xfrm rot="10800000">
            <a:off x="1066800" y="-1143000"/>
            <a:ext cx="1828800" cy="1600200"/>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15" name="AutoShape 13"/>
          <p:cNvSpPr>
            <a:spLocks noChangeArrowheads="1"/>
          </p:cNvSpPr>
          <p:nvPr userDrawn="1"/>
        </p:nvSpPr>
        <p:spPr bwMode="auto">
          <a:xfrm rot="10800000">
            <a:off x="914400" y="3657600"/>
            <a:ext cx="1828800" cy="1600200"/>
          </a:xfrm>
          <a:prstGeom prst="hexagon">
            <a:avLst>
              <a:gd name="adj" fmla="val 28571"/>
              <a:gd name="vf" fmla="val 115470"/>
            </a:avLst>
          </a:prstGeom>
          <a:solidFill>
            <a:schemeClr val="folHlink">
              <a:alpha val="53999"/>
            </a:schemeClr>
          </a:solidFill>
          <a:ln w="38100">
            <a:noFill/>
            <a:miter lim="800000"/>
            <a:headEnd/>
            <a:tailEnd/>
          </a:ln>
          <a:effectLst/>
        </p:spPr>
        <p:txBody>
          <a:bodyPr wrap="none" anchor="ctr"/>
          <a:lstStyle/>
          <a:p>
            <a:pPr>
              <a:defRPr/>
            </a:pPr>
            <a:endParaRPr lang="en-US" dirty="0">
              <a:cs typeface="+mn-cs"/>
            </a:endParaRPr>
          </a:p>
        </p:txBody>
      </p:sp>
      <p:sp>
        <p:nvSpPr>
          <p:cNvPr id="16" name="AutoShape 14"/>
          <p:cNvSpPr>
            <a:spLocks noChangeArrowheads="1"/>
          </p:cNvSpPr>
          <p:nvPr userDrawn="1"/>
        </p:nvSpPr>
        <p:spPr bwMode="auto">
          <a:xfrm rot="10800000">
            <a:off x="-457200" y="6019800"/>
            <a:ext cx="1828800" cy="1600200"/>
          </a:xfrm>
          <a:prstGeom prst="hexagon">
            <a:avLst>
              <a:gd name="adj" fmla="val 28571"/>
              <a:gd name="vf" fmla="val 115470"/>
            </a:avLst>
          </a:prstGeom>
          <a:solidFill>
            <a:schemeClr val="bg2">
              <a:alpha val="28999"/>
            </a:schemeClr>
          </a:solidFill>
          <a:ln w="38100">
            <a:noFill/>
            <a:miter lim="800000"/>
            <a:headEnd/>
            <a:tailEnd/>
          </a:ln>
          <a:effectLst/>
        </p:spPr>
        <p:txBody>
          <a:bodyPr wrap="none" anchor="ctr"/>
          <a:lstStyle/>
          <a:p>
            <a:pPr>
              <a:defRPr/>
            </a:pPr>
            <a:endParaRPr lang="en-US" dirty="0">
              <a:cs typeface="+mn-cs"/>
            </a:endParaRPr>
          </a:p>
        </p:txBody>
      </p:sp>
      <p:sp>
        <p:nvSpPr>
          <p:cNvPr id="43023" name="Rectangle 15"/>
          <p:cNvSpPr>
            <a:spLocks noGrp="1" noChangeArrowheads="1"/>
          </p:cNvSpPr>
          <p:nvPr>
            <p:ph type="ctrTitle"/>
          </p:nvPr>
        </p:nvSpPr>
        <p:spPr>
          <a:xfrm>
            <a:off x="3276600" y="1219200"/>
            <a:ext cx="5562600" cy="2381250"/>
          </a:xfrm>
        </p:spPr>
        <p:txBody>
          <a:bodyPr/>
          <a:lstStyle>
            <a:lvl1pPr algn="ctr">
              <a:defRPr sz="3600"/>
            </a:lvl1pPr>
          </a:lstStyle>
          <a:p>
            <a:endParaRPr lang="en-US"/>
          </a:p>
        </p:txBody>
      </p:sp>
      <p:sp>
        <p:nvSpPr>
          <p:cNvPr id="43024" name="Rectangle 16"/>
          <p:cNvSpPr>
            <a:spLocks noGrp="1" noChangeArrowheads="1"/>
          </p:cNvSpPr>
          <p:nvPr>
            <p:ph type="subTitle" idx="1"/>
          </p:nvPr>
        </p:nvSpPr>
        <p:spPr>
          <a:xfrm>
            <a:off x="3751263" y="3886200"/>
            <a:ext cx="5087937" cy="1752600"/>
          </a:xfrm>
        </p:spPr>
        <p:txBody>
          <a:bodyPr anchor="ctr"/>
          <a:lstStyle>
            <a:lvl1pPr marL="0" indent="0" algn="r">
              <a:buFontTx/>
              <a:buNone/>
              <a:defRPr/>
            </a:lvl1pPr>
          </a:lstStyle>
          <a:p>
            <a:r>
              <a:rPr lang="en-US"/>
              <a:t>A Report from the George Washington University</a:t>
            </a:r>
            <a:br>
              <a:rPr lang="en-US"/>
            </a:br>
            <a:r>
              <a:rPr lang="en-US"/>
              <a:t>Supported by MCAN and the RCHN Foundations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98638"/>
            <a:ext cx="39243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798638"/>
            <a:ext cx="39243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98638"/>
            <a:ext cx="39243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798638"/>
            <a:ext cx="3924300" cy="4373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userDrawn="1"/>
        </p:nvSpPr>
        <p:spPr bwMode="auto">
          <a:xfrm>
            <a:off x="0" y="0"/>
            <a:ext cx="9144000" cy="1143000"/>
          </a:xfrm>
          <a:prstGeom prst="rect">
            <a:avLst/>
          </a:prstGeom>
          <a:noFill/>
          <a:ln w="9525">
            <a:noFill/>
            <a:miter lim="800000"/>
            <a:headEnd/>
            <a:tailEnd/>
          </a:ln>
          <a:effectLst/>
        </p:spPr>
        <p:txBody>
          <a:bodyPr wrap="none" anchor="ctr"/>
          <a:lstStyle/>
          <a:p>
            <a:pPr>
              <a:defRPr/>
            </a:pPr>
            <a:endParaRPr lang="en-US" dirty="0">
              <a:cs typeface="+mn-cs"/>
            </a:endParaRPr>
          </a:p>
        </p:txBody>
      </p:sp>
      <p:sp>
        <p:nvSpPr>
          <p:cNvPr id="1027" name="Rectangle 3"/>
          <p:cNvSpPr>
            <a:spLocks noGrp="1" noChangeArrowheads="1"/>
          </p:cNvSpPr>
          <p:nvPr>
            <p:ph type="title"/>
          </p:nvPr>
        </p:nvSpPr>
        <p:spPr bwMode="auto">
          <a:xfrm>
            <a:off x="6096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066800" y="1798638"/>
            <a:ext cx="8001000"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AutoShape 5"/>
          <p:cNvSpPr>
            <a:spLocks noChangeArrowheads="1"/>
          </p:cNvSpPr>
          <p:nvPr userDrawn="1"/>
        </p:nvSpPr>
        <p:spPr bwMode="auto">
          <a:xfrm rot="10800000">
            <a:off x="0" y="381000"/>
            <a:ext cx="990600" cy="866775"/>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4103" name="AutoShape 7"/>
          <p:cNvSpPr>
            <a:spLocks noChangeArrowheads="1"/>
          </p:cNvSpPr>
          <p:nvPr userDrawn="1"/>
        </p:nvSpPr>
        <p:spPr bwMode="auto">
          <a:xfrm rot="10800000">
            <a:off x="0" y="1247775"/>
            <a:ext cx="990600" cy="866775"/>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4104" name="Rectangle 8"/>
          <p:cNvSpPr>
            <a:spLocks noChangeArrowheads="1"/>
          </p:cNvSpPr>
          <p:nvPr userDrawn="1"/>
        </p:nvSpPr>
        <p:spPr bwMode="auto">
          <a:xfrm>
            <a:off x="1295400" y="1219200"/>
            <a:ext cx="8001000" cy="76200"/>
          </a:xfrm>
          <a:prstGeom prst="rect">
            <a:avLst/>
          </a:prstGeom>
          <a:solidFill>
            <a:srgbClr val="AACB2E"/>
          </a:solidFill>
          <a:ln w="9525">
            <a:noFill/>
            <a:miter lim="800000"/>
            <a:headEnd/>
            <a:tailEnd/>
          </a:ln>
          <a:effectLst/>
        </p:spPr>
        <p:txBody>
          <a:bodyPr wrap="none" anchor="ctr"/>
          <a:lstStyle/>
          <a:p>
            <a:pPr>
              <a:defRPr/>
            </a:pPr>
            <a:endParaRPr lang="en-US" dirty="0">
              <a:cs typeface="+mn-cs"/>
            </a:endParaRPr>
          </a:p>
        </p:txBody>
      </p:sp>
      <p:sp>
        <p:nvSpPr>
          <p:cNvPr id="4106" name="AutoShape 10"/>
          <p:cNvSpPr>
            <a:spLocks noChangeArrowheads="1"/>
          </p:cNvSpPr>
          <p:nvPr userDrawn="1"/>
        </p:nvSpPr>
        <p:spPr bwMode="auto">
          <a:xfrm rot="10800000">
            <a:off x="0" y="-485775"/>
            <a:ext cx="990600" cy="866775"/>
          </a:xfrm>
          <a:prstGeom prst="hexagon">
            <a:avLst>
              <a:gd name="adj" fmla="val 28571"/>
              <a:gd name="vf" fmla="val 115470"/>
            </a:avLst>
          </a:prstGeom>
          <a:noFill/>
          <a:ln w="38100">
            <a:solidFill>
              <a:srgbClr val="AACB2E"/>
            </a:solidFill>
            <a:miter lim="800000"/>
            <a:headEnd/>
            <a:tailEnd/>
          </a:ln>
          <a:effectLst/>
        </p:spPr>
        <p:txBody>
          <a:bodyPr wrap="none" anchor="ctr"/>
          <a:lstStyle/>
          <a:p>
            <a:pPr>
              <a:defRPr/>
            </a:pPr>
            <a:endParaRPr lang="en-US" dirty="0">
              <a:cs typeface="+mn-cs"/>
            </a:endParaRPr>
          </a:p>
        </p:txBody>
      </p:sp>
      <p:sp>
        <p:nvSpPr>
          <p:cNvPr id="4102" name="AutoShape 6"/>
          <p:cNvSpPr>
            <a:spLocks noChangeArrowheads="1"/>
          </p:cNvSpPr>
          <p:nvPr userDrawn="1"/>
        </p:nvSpPr>
        <p:spPr bwMode="auto">
          <a:xfrm rot="10800000">
            <a:off x="381000" y="838200"/>
            <a:ext cx="990600" cy="866775"/>
          </a:xfrm>
          <a:prstGeom prst="hexagon">
            <a:avLst>
              <a:gd name="adj" fmla="val 28571"/>
              <a:gd name="vf" fmla="val 115470"/>
            </a:avLst>
          </a:prstGeom>
          <a:solidFill>
            <a:srgbClr val="49767F">
              <a:alpha val="20000"/>
            </a:srgbClr>
          </a:solidFill>
          <a:ln w="38100">
            <a:noFill/>
            <a:miter lim="800000"/>
            <a:headEnd/>
            <a:tailEnd/>
          </a:ln>
          <a:effectLst/>
        </p:spPr>
        <p:txBody>
          <a:bodyPr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Lst>
  <p:txStyles>
    <p:titleStyle>
      <a:lvl1pPr algn="r" rtl="0" eaLnBrk="0" fontAlgn="base" hangingPunct="0">
        <a:spcBef>
          <a:spcPct val="0"/>
        </a:spcBef>
        <a:spcAft>
          <a:spcPct val="0"/>
        </a:spcAft>
        <a:defRPr sz="3800" b="1">
          <a:solidFill>
            <a:srgbClr val="4DACBF"/>
          </a:solidFill>
          <a:latin typeface="+mj-lt"/>
          <a:ea typeface="+mj-ea"/>
          <a:cs typeface="+mj-cs"/>
        </a:defRPr>
      </a:lvl1pPr>
      <a:lvl2pPr algn="r" rtl="0" eaLnBrk="0" fontAlgn="base" hangingPunct="0">
        <a:spcBef>
          <a:spcPct val="0"/>
        </a:spcBef>
        <a:spcAft>
          <a:spcPct val="0"/>
        </a:spcAft>
        <a:defRPr sz="3800" b="1">
          <a:solidFill>
            <a:srgbClr val="4DACBF"/>
          </a:solidFill>
          <a:latin typeface="Futura T Light" pitchFamily="34" charset="0"/>
          <a:cs typeface="Tahoma" pitchFamily="34" charset="0"/>
        </a:defRPr>
      </a:lvl2pPr>
      <a:lvl3pPr algn="r" rtl="0" eaLnBrk="0" fontAlgn="base" hangingPunct="0">
        <a:spcBef>
          <a:spcPct val="0"/>
        </a:spcBef>
        <a:spcAft>
          <a:spcPct val="0"/>
        </a:spcAft>
        <a:defRPr sz="3800" b="1">
          <a:solidFill>
            <a:srgbClr val="4DACBF"/>
          </a:solidFill>
          <a:latin typeface="Futura T Light" pitchFamily="34" charset="0"/>
          <a:cs typeface="Tahoma" pitchFamily="34" charset="0"/>
        </a:defRPr>
      </a:lvl3pPr>
      <a:lvl4pPr algn="r" rtl="0" eaLnBrk="0" fontAlgn="base" hangingPunct="0">
        <a:spcBef>
          <a:spcPct val="0"/>
        </a:spcBef>
        <a:spcAft>
          <a:spcPct val="0"/>
        </a:spcAft>
        <a:defRPr sz="3800" b="1">
          <a:solidFill>
            <a:srgbClr val="4DACBF"/>
          </a:solidFill>
          <a:latin typeface="Futura T Light" pitchFamily="34" charset="0"/>
          <a:cs typeface="Tahoma" pitchFamily="34" charset="0"/>
        </a:defRPr>
      </a:lvl4pPr>
      <a:lvl5pPr algn="r" rtl="0" eaLnBrk="0" fontAlgn="base" hangingPunct="0">
        <a:spcBef>
          <a:spcPct val="0"/>
        </a:spcBef>
        <a:spcAft>
          <a:spcPct val="0"/>
        </a:spcAft>
        <a:defRPr sz="3800" b="1">
          <a:solidFill>
            <a:srgbClr val="4DACBF"/>
          </a:solidFill>
          <a:latin typeface="Futura T Light" pitchFamily="34" charset="0"/>
          <a:cs typeface="Tahoma" pitchFamily="34" charset="0"/>
        </a:defRPr>
      </a:lvl5pPr>
      <a:lvl6pPr marL="457200" algn="r" rtl="0" fontAlgn="base">
        <a:spcBef>
          <a:spcPct val="0"/>
        </a:spcBef>
        <a:spcAft>
          <a:spcPct val="0"/>
        </a:spcAft>
        <a:defRPr sz="3800" b="1">
          <a:solidFill>
            <a:srgbClr val="4DACBF"/>
          </a:solidFill>
          <a:latin typeface="Futura T Light" pitchFamily="34" charset="0"/>
          <a:cs typeface="Tahoma" pitchFamily="34" charset="0"/>
        </a:defRPr>
      </a:lvl6pPr>
      <a:lvl7pPr marL="914400" algn="r" rtl="0" fontAlgn="base">
        <a:spcBef>
          <a:spcPct val="0"/>
        </a:spcBef>
        <a:spcAft>
          <a:spcPct val="0"/>
        </a:spcAft>
        <a:defRPr sz="3800" b="1">
          <a:solidFill>
            <a:srgbClr val="4DACBF"/>
          </a:solidFill>
          <a:latin typeface="Futura T Light" pitchFamily="34" charset="0"/>
          <a:cs typeface="Tahoma" pitchFamily="34" charset="0"/>
        </a:defRPr>
      </a:lvl7pPr>
      <a:lvl8pPr marL="1371600" algn="r" rtl="0" fontAlgn="base">
        <a:spcBef>
          <a:spcPct val="0"/>
        </a:spcBef>
        <a:spcAft>
          <a:spcPct val="0"/>
        </a:spcAft>
        <a:defRPr sz="3800" b="1">
          <a:solidFill>
            <a:srgbClr val="4DACBF"/>
          </a:solidFill>
          <a:latin typeface="Futura T Light" pitchFamily="34" charset="0"/>
          <a:cs typeface="Tahoma" pitchFamily="34" charset="0"/>
        </a:defRPr>
      </a:lvl8pPr>
      <a:lvl9pPr marL="1828800" algn="r" rtl="0" fontAlgn="base">
        <a:spcBef>
          <a:spcPct val="0"/>
        </a:spcBef>
        <a:spcAft>
          <a:spcPct val="0"/>
        </a:spcAft>
        <a:defRPr sz="3800" b="1">
          <a:solidFill>
            <a:srgbClr val="4DACBF"/>
          </a:solidFill>
          <a:latin typeface="Futura T Light" pitchFamily="34" charset="0"/>
          <a:cs typeface="Tahoma" pitchFamily="34" charset="0"/>
        </a:defRPr>
      </a:lvl9pPr>
    </p:titleStyle>
    <p:bodyStyle>
      <a:lvl1pPr marL="342900" indent="-342900" algn="l" rtl="0" eaLnBrk="0" fontAlgn="base" hangingPunct="0">
        <a:spcBef>
          <a:spcPct val="20000"/>
        </a:spcBef>
        <a:spcAft>
          <a:spcPct val="0"/>
        </a:spcAft>
        <a:buClr>
          <a:schemeClr val="accent2"/>
        </a:buClr>
        <a:buChar char="•"/>
        <a:defRPr sz="2000">
          <a:solidFill>
            <a:srgbClr val="636363"/>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a:solidFill>
            <a:srgbClr val="636363"/>
          </a:solidFill>
          <a:latin typeface="+mn-lt"/>
        </a:defRPr>
      </a:lvl2pPr>
      <a:lvl3pPr marL="1143000" indent="-228600" algn="l" rtl="0" eaLnBrk="0" fontAlgn="base" hangingPunct="0">
        <a:spcBef>
          <a:spcPct val="20000"/>
        </a:spcBef>
        <a:spcAft>
          <a:spcPct val="0"/>
        </a:spcAft>
        <a:buClr>
          <a:schemeClr val="hlink"/>
        </a:buClr>
        <a:buChar char="•"/>
        <a:defRPr sz="1600">
          <a:solidFill>
            <a:srgbClr val="636363"/>
          </a:solidFill>
          <a:latin typeface="+mn-lt"/>
        </a:defRPr>
      </a:lvl3pPr>
      <a:lvl4pPr marL="1600200" indent="-228600" algn="l" rtl="0" eaLnBrk="0" fontAlgn="base" hangingPunct="0">
        <a:spcBef>
          <a:spcPct val="20000"/>
        </a:spcBef>
        <a:spcAft>
          <a:spcPct val="0"/>
        </a:spcAft>
        <a:buClr>
          <a:schemeClr val="accent1"/>
        </a:buClr>
        <a:buFont typeface="Arial" charset="0"/>
        <a:buChar char="–"/>
        <a:defRPr sz="1400">
          <a:solidFill>
            <a:srgbClr val="636363"/>
          </a:solidFill>
          <a:latin typeface="+mn-lt"/>
        </a:defRPr>
      </a:lvl4pPr>
      <a:lvl5pPr marL="2057400" indent="-228600" algn="l" rtl="0" eaLnBrk="0" fontAlgn="base" hangingPunct="0">
        <a:spcBef>
          <a:spcPct val="20000"/>
        </a:spcBef>
        <a:spcAft>
          <a:spcPct val="0"/>
        </a:spcAft>
        <a:buChar char="»"/>
        <a:defRPr sz="1400">
          <a:solidFill>
            <a:srgbClr val="636363"/>
          </a:solidFill>
          <a:latin typeface="+mn-lt"/>
        </a:defRPr>
      </a:lvl5pPr>
      <a:lvl6pPr marL="2514600" indent="-228600" algn="l" rtl="0" fontAlgn="base">
        <a:spcBef>
          <a:spcPct val="20000"/>
        </a:spcBef>
        <a:spcAft>
          <a:spcPct val="0"/>
        </a:spcAft>
        <a:buChar char="»"/>
        <a:defRPr sz="1400">
          <a:solidFill>
            <a:srgbClr val="636363"/>
          </a:solidFill>
          <a:latin typeface="+mn-lt"/>
        </a:defRPr>
      </a:lvl6pPr>
      <a:lvl7pPr marL="2971800" indent="-228600" algn="l" rtl="0" fontAlgn="base">
        <a:spcBef>
          <a:spcPct val="20000"/>
        </a:spcBef>
        <a:spcAft>
          <a:spcPct val="0"/>
        </a:spcAft>
        <a:buChar char="»"/>
        <a:defRPr sz="1400">
          <a:solidFill>
            <a:srgbClr val="636363"/>
          </a:solidFill>
          <a:latin typeface="+mn-lt"/>
        </a:defRPr>
      </a:lvl7pPr>
      <a:lvl8pPr marL="3429000" indent="-228600" algn="l" rtl="0" fontAlgn="base">
        <a:spcBef>
          <a:spcPct val="20000"/>
        </a:spcBef>
        <a:spcAft>
          <a:spcPct val="0"/>
        </a:spcAft>
        <a:buChar char="»"/>
        <a:defRPr sz="1400">
          <a:solidFill>
            <a:srgbClr val="636363"/>
          </a:solidFill>
          <a:latin typeface="+mn-lt"/>
        </a:defRPr>
      </a:lvl8pPr>
      <a:lvl9pPr marL="3886200" indent="-228600" algn="l" rtl="0" fontAlgn="base">
        <a:spcBef>
          <a:spcPct val="20000"/>
        </a:spcBef>
        <a:spcAft>
          <a:spcPct val="0"/>
        </a:spcAft>
        <a:buChar char="»"/>
        <a:defRPr sz="1400">
          <a:solidFill>
            <a:srgbClr val="6363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userDrawn="1"/>
        </p:nvSpPr>
        <p:spPr bwMode="auto">
          <a:xfrm>
            <a:off x="0" y="0"/>
            <a:ext cx="9144000" cy="1143000"/>
          </a:xfrm>
          <a:prstGeom prst="rect">
            <a:avLst/>
          </a:prstGeom>
          <a:noFill/>
          <a:ln w="9525">
            <a:noFill/>
            <a:miter lim="800000"/>
            <a:headEnd/>
            <a:tailEnd/>
          </a:ln>
          <a:effectLst/>
        </p:spPr>
        <p:txBody>
          <a:bodyPr wrap="none" anchor="ctr"/>
          <a:lstStyle/>
          <a:p>
            <a:pPr>
              <a:defRPr/>
            </a:pPr>
            <a:endParaRPr lang="en-US" dirty="0">
              <a:cs typeface="+mn-cs"/>
            </a:endParaRPr>
          </a:p>
        </p:txBody>
      </p:sp>
      <p:sp>
        <p:nvSpPr>
          <p:cNvPr id="12291" name="Rectangle 3"/>
          <p:cNvSpPr>
            <a:spLocks noGrp="1" noChangeArrowheads="1"/>
          </p:cNvSpPr>
          <p:nvPr>
            <p:ph type="title"/>
          </p:nvPr>
        </p:nvSpPr>
        <p:spPr bwMode="auto">
          <a:xfrm>
            <a:off x="6096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1066800" y="1798638"/>
            <a:ext cx="8001000"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1" name="Rectangle 7"/>
          <p:cNvSpPr>
            <a:spLocks noChangeArrowheads="1"/>
          </p:cNvSpPr>
          <p:nvPr userDrawn="1"/>
        </p:nvSpPr>
        <p:spPr bwMode="auto">
          <a:xfrm>
            <a:off x="1295400" y="1219200"/>
            <a:ext cx="8001000" cy="76200"/>
          </a:xfrm>
          <a:prstGeom prst="rect">
            <a:avLst/>
          </a:prstGeom>
          <a:solidFill>
            <a:srgbClr val="AACB2E"/>
          </a:solidFill>
          <a:ln w="9525">
            <a:noFill/>
            <a:miter lim="800000"/>
            <a:headEnd/>
            <a:tailEnd/>
          </a:ln>
          <a:effectLst/>
        </p:spPr>
        <p:txBody>
          <a:bodyPr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Lst>
  <p:txStyles>
    <p:titleStyle>
      <a:lvl1pPr algn="r" rtl="0" eaLnBrk="0" fontAlgn="base" hangingPunct="0">
        <a:spcBef>
          <a:spcPct val="0"/>
        </a:spcBef>
        <a:spcAft>
          <a:spcPct val="0"/>
        </a:spcAft>
        <a:defRPr sz="3800" b="1">
          <a:solidFill>
            <a:srgbClr val="4DACBF"/>
          </a:solidFill>
          <a:latin typeface="+mj-lt"/>
          <a:ea typeface="+mj-ea"/>
          <a:cs typeface="+mj-cs"/>
        </a:defRPr>
      </a:lvl1pPr>
      <a:lvl2pPr algn="r" rtl="0" eaLnBrk="0" fontAlgn="base" hangingPunct="0">
        <a:spcBef>
          <a:spcPct val="0"/>
        </a:spcBef>
        <a:spcAft>
          <a:spcPct val="0"/>
        </a:spcAft>
        <a:defRPr sz="3800" b="1">
          <a:solidFill>
            <a:srgbClr val="4DACBF"/>
          </a:solidFill>
          <a:latin typeface="Futura T Light" pitchFamily="34" charset="0"/>
          <a:cs typeface="Tahoma" pitchFamily="34" charset="0"/>
        </a:defRPr>
      </a:lvl2pPr>
      <a:lvl3pPr algn="r" rtl="0" eaLnBrk="0" fontAlgn="base" hangingPunct="0">
        <a:spcBef>
          <a:spcPct val="0"/>
        </a:spcBef>
        <a:spcAft>
          <a:spcPct val="0"/>
        </a:spcAft>
        <a:defRPr sz="3800" b="1">
          <a:solidFill>
            <a:srgbClr val="4DACBF"/>
          </a:solidFill>
          <a:latin typeface="Futura T Light" pitchFamily="34" charset="0"/>
          <a:cs typeface="Tahoma" pitchFamily="34" charset="0"/>
        </a:defRPr>
      </a:lvl3pPr>
      <a:lvl4pPr algn="r" rtl="0" eaLnBrk="0" fontAlgn="base" hangingPunct="0">
        <a:spcBef>
          <a:spcPct val="0"/>
        </a:spcBef>
        <a:spcAft>
          <a:spcPct val="0"/>
        </a:spcAft>
        <a:defRPr sz="3800" b="1">
          <a:solidFill>
            <a:srgbClr val="4DACBF"/>
          </a:solidFill>
          <a:latin typeface="Futura T Light" pitchFamily="34" charset="0"/>
          <a:cs typeface="Tahoma" pitchFamily="34" charset="0"/>
        </a:defRPr>
      </a:lvl4pPr>
      <a:lvl5pPr algn="r" rtl="0" eaLnBrk="0" fontAlgn="base" hangingPunct="0">
        <a:spcBef>
          <a:spcPct val="0"/>
        </a:spcBef>
        <a:spcAft>
          <a:spcPct val="0"/>
        </a:spcAft>
        <a:defRPr sz="3800" b="1">
          <a:solidFill>
            <a:srgbClr val="4DACBF"/>
          </a:solidFill>
          <a:latin typeface="Futura T Light" pitchFamily="34" charset="0"/>
          <a:cs typeface="Tahoma" pitchFamily="34" charset="0"/>
        </a:defRPr>
      </a:lvl5pPr>
      <a:lvl6pPr marL="457200" algn="r" rtl="0" fontAlgn="base">
        <a:spcBef>
          <a:spcPct val="0"/>
        </a:spcBef>
        <a:spcAft>
          <a:spcPct val="0"/>
        </a:spcAft>
        <a:defRPr sz="3800" b="1">
          <a:solidFill>
            <a:srgbClr val="4DACBF"/>
          </a:solidFill>
          <a:latin typeface="Futura T Light" pitchFamily="34" charset="0"/>
          <a:cs typeface="Tahoma" pitchFamily="34" charset="0"/>
        </a:defRPr>
      </a:lvl6pPr>
      <a:lvl7pPr marL="914400" algn="r" rtl="0" fontAlgn="base">
        <a:spcBef>
          <a:spcPct val="0"/>
        </a:spcBef>
        <a:spcAft>
          <a:spcPct val="0"/>
        </a:spcAft>
        <a:defRPr sz="3800" b="1">
          <a:solidFill>
            <a:srgbClr val="4DACBF"/>
          </a:solidFill>
          <a:latin typeface="Futura T Light" pitchFamily="34" charset="0"/>
          <a:cs typeface="Tahoma" pitchFamily="34" charset="0"/>
        </a:defRPr>
      </a:lvl7pPr>
      <a:lvl8pPr marL="1371600" algn="r" rtl="0" fontAlgn="base">
        <a:spcBef>
          <a:spcPct val="0"/>
        </a:spcBef>
        <a:spcAft>
          <a:spcPct val="0"/>
        </a:spcAft>
        <a:defRPr sz="3800" b="1">
          <a:solidFill>
            <a:srgbClr val="4DACBF"/>
          </a:solidFill>
          <a:latin typeface="Futura T Light" pitchFamily="34" charset="0"/>
          <a:cs typeface="Tahoma" pitchFamily="34" charset="0"/>
        </a:defRPr>
      </a:lvl8pPr>
      <a:lvl9pPr marL="1828800" algn="r" rtl="0" fontAlgn="base">
        <a:spcBef>
          <a:spcPct val="0"/>
        </a:spcBef>
        <a:spcAft>
          <a:spcPct val="0"/>
        </a:spcAft>
        <a:defRPr sz="3800" b="1">
          <a:solidFill>
            <a:srgbClr val="4DACBF"/>
          </a:solidFill>
          <a:latin typeface="Futura T Light" pitchFamily="34" charset="0"/>
          <a:cs typeface="Tahoma" pitchFamily="34" charset="0"/>
        </a:defRPr>
      </a:lvl9pPr>
    </p:titleStyle>
    <p:bodyStyle>
      <a:lvl1pPr marL="342900" indent="-342900" algn="l" rtl="0" eaLnBrk="0" fontAlgn="base" hangingPunct="0">
        <a:spcBef>
          <a:spcPct val="20000"/>
        </a:spcBef>
        <a:spcAft>
          <a:spcPct val="0"/>
        </a:spcAft>
        <a:buClr>
          <a:schemeClr val="accent2"/>
        </a:buClr>
        <a:buChar char="•"/>
        <a:defRPr sz="2000">
          <a:solidFill>
            <a:srgbClr val="636363"/>
          </a:solidFill>
          <a:latin typeface="+mn-lt"/>
          <a:ea typeface="+mn-ea"/>
          <a:cs typeface="+mn-cs"/>
        </a:defRPr>
      </a:lvl1pPr>
      <a:lvl2pPr marL="742950" indent="-285750" algn="l" rtl="0" eaLnBrk="0" fontAlgn="base" hangingPunct="0">
        <a:spcBef>
          <a:spcPct val="20000"/>
        </a:spcBef>
        <a:spcAft>
          <a:spcPct val="0"/>
        </a:spcAft>
        <a:buClr>
          <a:schemeClr val="folHlink"/>
        </a:buClr>
        <a:buFont typeface="Arial" charset="0"/>
        <a:buChar char="–"/>
        <a:defRPr>
          <a:solidFill>
            <a:srgbClr val="636363"/>
          </a:solidFill>
          <a:latin typeface="+mn-lt"/>
        </a:defRPr>
      </a:lvl2pPr>
      <a:lvl3pPr marL="1143000" indent="-228600" algn="l" rtl="0" eaLnBrk="0" fontAlgn="base" hangingPunct="0">
        <a:spcBef>
          <a:spcPct val="20000"/>
        </a:spcBef>
        <a:spcAft>
          <a:spcPct val="0"/>
        </a:spcAft>
        <a:buClr>
          <a:schemeClr val="hlink"/>
        </a:buClr>
        <a:buChar char="•"/>
        <a:defRPr sz="1600">
          <a:solidFill>
            <a:srgbClr val="636363"/>
          </a:solidFill>
          <a:latin typeface="+mn-lt"/>
        </a:defRPr>
      </a:lvl3pPr>
      <a:lvl4pPr marL="1600200" indent="-228600" algn="l" rtl="0" eaLnBrk="0" fontAlgn="base" hangingPunct="0">
        <a:spcBef>
          <a:spcPct val="20000"/>
        </a:spcBef>
        <a:spcAft>
          <a:spcPct val="0"/>
        </a:spcAft>
        <a:buClr>
          <a:schemeClr val="accent1"/>
        </a:buClr>
        <a:buFont typeface="Arial" charset="0"/>
        <a:buChar char="–"/>
        <a:defRPr sz="1400">
          <a:solidFill>
            <a:srgbClr val="636363"/>
          </a:solidFill>
          <a:latin typeface="+mn-lt"/>
        </a:defRPr>
      </a:lvl4pPr>
      <a:lvl5pPr marL="2057400" indent="-228600" algn="l" rtl="0" eaLnBrk="0" fontAlgn="base" hangingPunct="0">
        <a:spcBef>
          <a:spcPct val="20000"/>
        </a:spcBef>
        <a:spcAft>
          <a:spcPct val="0"/>
        </a:spcAft>
        <a:buChar char="»"/>
        <a:defRPr sz="1400">
          <a:solidFill>
            <a:srgbClr val="636363"/>
          </a:solidFill>
          <a:latin typeface="+mn-lt"/>
        </a:defRPr>
      </a:lvl5pPr>
      <a:lvl6pPr marL="2514600" indent="-228600" algn="l" rtl="0" fontAlgn="base">
        <a:spcBef>
          <a:spcPct val="20000"/>
        </a:spcBef>
        <a:spcAft>
          <a:spcPct val="0"/>
        </a:spcAft>
        <a:buChar char="»"/>
        <a:defRPr sz="1400">
          <a:solidFill>
            <a:srgbClr val="636363"/>
          </a:solidFill>
          <a:latin typeface="+mn-lt"/>
        </a:defRPr>
      </a:lvl6pPr>
      <a:lvl7pPr marL="2971800" indent="-228600" algn="l" rtl="0" fontAlgn="base">
        <a:spcBef>
          <a:spcPct val="20000"/>
        </a:spcBef>
        <a:spcAft>
          <a:spcPct val="0"/>
        </a:spcAft>
        <a:buChar char="»"/>
        <a:defRPr sz="1400">
          <a:solidFill>
            <a:srgbClr val="636363"/>
          </a:solidFill>
          <a:latin typeface="+mn-lt"/>
        </a:defRPr>
      </a:lvl7pPr>
      <a:lvl8pPr marL="3429000" indent="-228600" algn="l" rtl="0" fontAlgn="base">
        <a:spcBef>
          <a:spcPct val="20000"/>
        </a:spcBef>
        <a:spcAft>
          <a:spcPct val="0"/>
        </a:spcAft>
        <a:buChar char="»"/>
        <a:defRPr sz="1400">
          <a:solidFill>
            <a:srgbClr val="636363"/>
          </a:solidFill>
          <a:latin typeface="+mn-lt"/>
        </a:defRPr>
      </a:lvl8pPr>
      <a:lvl9pPr marL="3886200" indent="-228600" algn="l" rtl="0" fontAlgn="base">
        <a:spcBef>
          <a:spcPct val="20000"/>
        </a:spcBef>
        <a:spcAft>
          <a:spcPct val="0"/>
        </a:spcAft>
        <a:buChar char="»"/>
        <a:defRPr sz="1400">
          <a:solidFill>
            <a:srgbClr val="6363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impact-dc.org/"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3.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71600" y="1371600"/>
            <a:ext cx="6858000" cy="2381250"/>
          </a:xfrm>
          <a:prstGeom prst="rect">
            <a:avLst/>
          </a:prstGeom>
          <a:noFill/>
          <a:ln w="9525">
            <a:noFill/>
            <a:miter lim="800000"/>
            <a:headEnd/>
            <a:tailEnd/>
          </a:ln>
        </p:spPr>
        <p:txBody>
          <a:bodyPr anchor="ctr"/>
          <a:lstStyle/>
          <a:p>
            <a:pPr algn="ctr"/>
            <a:r>
              <a:rPr lang="en-US" sz="3600" b="1">
                <a:solidFill>
                  <a:srgbClr val="4DACBF"/>
                </a:solidFill>
                <a:latin typeface="Futura T Light"/>
                <a:cs typeface="Tahoma" pitchFamily="34" charset="0"/>
              </a:rPr>
              <a:t>Reducing Disparities in Pediatric Asthma Outcomes: </a:t>
            </a:r>
          </a:p>
          <a:p>
            <a:pPr algn="ctr"/>
            <a:r>
              <a:rPr lang="en-US" sz="2400" b="1">
                <a:solidFill>
                  <a:srgbClr val="636363"/>
                </a:solidFill>
              </a:rPr>
              <a:t>Evidence-based pO</a:t>
            </a:r>
            <a:r>
              <a:rPr lang="en-US" sz="2400" b="1" baseline="-25000">
                <a:solidFill>
                  <a:srgbClr val="636363"/>
                </a:solidFill>
              </a:rPr>
              <a:t>2</a:t>
            </a:r>
            <a:r>
              <a:rPr lang="en-US" sz="2400" b="1">
                <a:solidFill>
                  <a:srgbClr val="636363"/>
                </a:solidFill>
              </a:rPr>
              <a:t>licy Recommendations for Change</a:t>
            </a:r>
          </a:p>
        </p:txBody>
      </p:sp>
      <p:sp>
        <p:nvSpPr>
          <p:cNvPr id="26626" name="Rectangle 4"/>
          <p:cNvSpPr>
            <a:spLocks noChangeArrowheads="1"/>
          </p:cNvSpPr>
          <p:nvPr/>
        </p:nvSpPr>
        <p:spPr bwMode="auto">
          <a:xfrm>
            <a:off x="2057400" y="5105400"/>
            <a:ext cx="5105400" cy="457200"/>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RESEARCH BY</a:t>
            </a:r>
          </a:p>
        </p:txBody>
      </p:sp>
      <p:pic>
        <p:nvPicPr>
          <p:cNvPr id="26627" name="Picture 5"/>
          <p:cNvPicPr>
            <a:picLocks noChangeAspect="1" noChangeArrowheads="1"/>
          </p:cNvPicPr>
          <p:nvPr/>
        </p:nvPicPr>
        <p:blipFill>
          <a:blip r:embed="rId3" cstate="print"/>
          <a:srcRect/>
          <a:stretch>
            <a:fillRect/>
          </a:stretch>
        </p:blipFill>
        <p:spPr bwMode="auto">
          <a:xfrm>
            <a:off x="3581400" y="5334000"/>
            <a:ext cx="1981200" cy="519113"/>
          </a:xfrm>
          <a:prstGeom prst="rect">
            <a:avLst/>
          </a:prstGeom>
          <a:noFill/>
          <a:ln w="9525">
            <a:noFill/>
            <a:miter lim="800000"/>
            <a:headEnd/>
            <a:tailEnd/>
          </a:ln>
        </p:spPr>
      </p:pic>
      <p:sp>
        <p:nvSpPr>
          <p:cNvPr id="26628" name="Rectangle 7"/>
          <p:cNvSpPr>
            <a:spLocks noChangeArrowheads="1"/>
          </p:cNvSpPr>
          <p:nvPr/>
        </p:nvSpPr>
        <p:spPr bwMode="auto">
          <a:xfrm>
            <a:off x="2133600" y="5943600"/>
            <a:ext cx="5105400" cy="180975"/>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SUPPORTED BY</a:t>
            </a:r>
          </a:p>
        </p:txBody>
      </p:sp>
      <p:pic>
        <p:nvPicPr>
          <p:cNvPr id="26629" name="Picture 8" descr="MCANlogo_small"/>
          <p:cNvPicPr>
            <a:picLocks noChangeAspect="1" noChangeArrowheads="1"/>
          </p:cNvPicPr>
          <p:nvPr/>
        </p:nvPicPr>
        <p:blipFill>
          <a:blip r:embed="rId4" cstate="print"/>
          <a:srcRect/>
          <a:stretch>
            <a:fillRect/>
          </a:stretch>
        </p:blipFill>
        <p:spPr bwMode="auto">
          <a:xfrm>
            <a:off x="2286000" y="6148388"/>
            <a:ext cx="1646238" cy="709612"/>
          </a:xfrm>
          <a:prstGeom prst="rect">
            <a:avLst/>
          </a:prstGeom>
          <a:noFill/>
          <a:ln w="9525">
            <a:noFill/>
            <a:miter lim="800000"/>
            <a:headEnd/>
            <a:tailEnd/>
          </a:ln>
        </p:spPr>
      </p:pic>
      <p:pic>
        <p:nvPicPr>
          <p:cNvPr id="26630" name="Picture 9" descr="RCHN"/>
          <p:cNvPicPr>
            <a:picLocks noChangeAspect="1" noChangeArrowheads="1"/>
          </p:cNvPicPr>
          <p:nvPr/>
        </p:nvPicPr>
        <p:blipFill>
          <a:blip r:embed="rId5" cstate="print"/>
          <a:srcRect/>
          <a:stretch>
            <a:fillRect/>
          </a:stretch>
        </p:blipFill>
        <p:spPr bwMode="auto">
          <a:xfrm>
            <a:off x="5562600" y="6143625"/>
            <a:ext cx="2211388" cy="714375"/>
          </a:xfrm>
          <a:prstGeom prst="rect">
            <a:avLst/>
          </a:prstGeom>
          <a:noFill/>
          <a:ln w="9525">
            <a:noFill/>
            <a:miter lim="800000"/>
            <a:headEnd/>
            <a:tailEnd/>
          </a:ln>
        </p:spPr>
      </p:pic>
      <p:sp>
        <p:nvSpPr>
          <p:cNvPr id="26631" name="Rectangle 2"/>
          <p:cNvSpPr>
            <a:spLocks noChangeArrowheads="1"/>
          </p:cNvSpPr>
          <p:nvPr/>
        </p:nvSpPr>
        <p:spPr bwMode="auto">
          <a:xfrm>
            <a:off x="1752600" y="4038600"/>
            <a:ext cx="5715000" cy="685800"/>
          </a:xfrm>
          <a:prstGeom prst="rect">
            <a:avLst/>
          </a:prstGeom>
          <a:noFill/>
          <a:ln w="9525">
            <a:noFill/>
            <a:miter lim="800000"/>
            <a:headEnd/>
            <a:tailEnd/>
          </a:ln>
        </p:spPr>
        <p:txBody>
          <a:bodyPr anchor="ctr"/>
          <a:lstStyle/>
          <a:p>
            <a:pPr algn="ctr"/>
            <a:r>
              <a:rPr lang="en-US" sz="2800" b="1">
                <a:solidFill>
                  <a:srgbClr val="4DACBF"/>
                </a:solidFill>
                <a:latin typeface="Futura T Light"/>
                <a:cs typeface="Tahoma" pitchFamily="34" charset="0"/>
              </a:rPr>
              <a:t>Presented by:</a:t>
            </a:r>
          </a:p>
          <a:p>
            <a:pPr algn="ctr"/>
            <a:r>
              <a:rPr lang="en-US" sz="2400" b="1">
                <a:solidFill>
                  <a:srgbClr val="4DACBF"/>
                </a:solidFill>
                <a:latin typeface="Futura T Light"/>
                <a:cs typeface="Tahoma" pitchFamily="34" charset="0"/>
              </a:rPr>
              <a:t>  </a:t>
            </a:r>
            <a:r>
              <a:rPr lang="en-US" sz="2400" b="1">
                <a:solidFill>
                  <a:srgbClr val="636363"/>
                </a:solidFill>
              </a:rPr>
              <a:t>Floyd Malveaux, MD, PhD</a:t>
            </a:r>
          </a:p>
          <a:p>
            <a:pPr algn="ctr"/>
            <a:r>
              <a:rPr lang="en-US" sz="2400" b="1">
                <a:solidFill>
                  <a:srgbClr val="636363"/>
                </a:solidFill>
                <a:latin typeface="Futura T Light"/>
                <a:cs typeface="Tahoma" pitchFamily="34" charset="0"/>
              </a:rPr>
              <a:t>Anne Markus, JD, PhD, MHS</a:t>
            </a:r>
          </a:p>
        </p:txBody>
      </p:sp>
    </p:spTree>
  </p:cSld>
  <p:clrMapOvr>
    <a:masterClrMapping/>
  </p:clrMapOvr>
  <p:transition advTm="2657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p:txBody>
          <a:bodyPr/>
          <a:lstStyle/>
          <a:p>
            <a:r>
              <a:rPr lang="en-US" sz="3300" smtClean="0"/>
              <a:t>Early Advocacy Goal: the Childhood Asthma Policy Reform Initiative</a:t>
            </a:r>
          </a:p>
        </p:txBody>
      </p:sp>
      <p:sp>
        <p:nvSpPr>
          <p:cNvPr id="277506" name="Rectangle 3"/>
          <p:cNvSpPr>
            <a:spLocks noGrp="1" noChangeArrowheads="1"/>
          </p:cNvSpPr>
          <p:nvPr>
            <p:ph type="body" idx="1"/>
          </p:nvPr>
        </p:nvSpPr>
        <p:spPr>
          <a:xfrm>
            <a:off x="1066800" y="1946275"/>
            <a:ext cx="8001000" cy="4225925"/>
          </a:xfrm>
        </p:spPr>
        <p:txBody>
          <a:bodyPr/>
          <a:lstStyle/>
          <a:p>
            <a:pPr>
              <a:buClr>
                <a:schemeClr val="folHlink"/>
              </a:buClr>
            </a:pPr>
            <a:r>
              <a:rPr lang="en-US" sz="2800" smtClean="0"/>
              <a:t>MCAN, along with the GWU Department of Health Policy (Geiger Gibson Program), and the RCHN Community Health Foundation joined in a collaborative project to develop and release the report</a:t>
            </a:r>
            <a:r>
              <a:rPr lang="en-US" sz="2800" b="1" smtClean="0">
                <a:solidFill>
                  <a:schemeClr val="hlink"/>
                </a:solidFill>
              </a:rPr>
              <a:t> “</a:t>
            </a:r>
            <a:r>
              <a:rPr lang="en-US" sz="2800" b="1" i="1" smtClean="0">
                <a:solidFill>
                  <a:schemeClr val="hlink"/>
                </a:solidFill>
              </a:rPr>
              <a:t>Changing pO</a:t>
            </a:r>
            <a:r>
              <a:rPr lang="en-US" sz="2800" b="1" i="1" baseline="-25000" smtClean="0">
                <a:solidFill>
                  <a:schemeClr val="hlink"/>
                </a:solidFill>
              </a:rPr>
              <a:t>2</a:t>
            </a:r>
            <a:r>
              <a:rPr lang="en-US" sz="2800" b="1" i="1" smtClean="0">
                <a:solidFill>
                  <a:schemeClr val="hlink"/>
                </a:solidFill>
              </a:rPr>
              <a:t>licy</a:t>
            </a:r>
            <a:r>
              <a:rPr lang="en-US" sz="2800" b="1" smtClean="0">
                <a:solidFill>
                  <a:schemeClr val="hlink"/>
                </a:solidFill>
              </a:rPr>
              <a:t>:</a:t>
            </a:r>
            <a:r>
              <a:rPr lang="en-US" sz="2800" b="1" smtClean="0">
                <a:solidFill>
                  <a:srgbClr val="4DACBF"/>
                </a:solidFill>
              </a:rPr>
              <a:t> </a:t>
            </a:r>
            <a:r>
              <a:rPr lang="en-US" sz="2800" b="1" smtClean="0">
                <a:solidFill>
                  <a:schemeClr val="hlink"/>
                </a:solidFill>
              </a:rPr>
              <a:t>The Elements for Improving Childhood Asthma Outcomes”</a:t>
            </a:r>
            <a:r>
              <a:rPr lang="en-US" sz="280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2"/>
          <p:cNvSpPr>
            <a:spLocks noChangeArrowheads="1"/>
          </p:cNvSpPr>
          <p:nvPr/>
        </p:nvSpPr>
        <p:spPr bwMode="auto">
          <a:xfrm>
            <a:off x="3200400" y="1352550"/>
            <a:ext cx="5715000" cy="2381250"/>
          </a:xfrm>
          <a:prstGeom prst="rect">
            <a:avLst/>
          </a:prstGeom>
          <a:noFill/>
          <a:ln w="9525">
            <a:noFill/>
            <a:miter lim="800000"/>
            <a:headEnd/>
            <a:tailEnd/>
          </a:ln>
        </p:spPr>
        <p:txBody>
          <a:bodyPr anchor="ctr"/>
          <a:lstStyle/>
          <a:p>
            <a:pPr algn="ctr"/>
            <a:r>
              <a:rPr lang="en-US" sz="3600" b="1">
                <a:solidFill>
                  <a:srgbClr val="4DACBF"/>
                </a:solidFill>
                <a:latin typeface="Futura T Light"/>
                <a:cs typeface="Tahoma" pitchFamily="34" charset="0"/>
              </a:rPr>
              <a:t>Changing pO</a:t>
            </a:r>
            <a:r>
              <a:rPr lang="en-US" sz="3600" b="1" baseline="-25000">
                <a:solidFill>
                  <a:srgbClr val="4DACBF"/>
                </a:solidFill>
                <a:latin typeface="Futura T Light"/>
                <a:cs typeface="Tahoma" pitchFamily="34" charset="0"/>
              </a:rPr>
              <a:t>2</a:t>
            </a:r>
            <a:r>
              <a:rPr lang="en-US" sz="3600" b="1">
                <a:solidFill>
                  <a:srgbClr val="4DACBF"/>
                </a:solidFill>
                <a:latin typeface="Futura T Light"/>
                <a:cs typeface="Tahoma" pitchFamily="34" charset="0"/>
              </a:rPr>
              <a:t>licy:  </a:t>
            </a:r>
            <a:br>
              <a:rPr lang="en-US" sz="3600" b="1">
                <a:solidFill>
                  <a:srgbClr val="4DACBF"/>
                </a:solidFill>
                <a:latin typeface="Futura T Light"/>
                <a:cs typeface="Tahoma" pitchFamily="34" charset="0"/>
              </a:rPr>
            </a:br>
            <a:r>
              <a:rPr lang="en-US" sz="3200" b="1">
                <a:solidFill>
                  <a:srgbClr val="636363"/>
                </a:solidFill>
                <a:latin typeface="Futura T Light"/>
                <a:cs typeface="Tahoma" pitchFamily="34" charset="0"/>
              </a:rPr>
              <a:t>The Elements for Improving Childhood Asthma Outcomes</a:t>
            </a:r>
          </a:p>
        </p:txBody>
      </p:sp>
      <p:sp>
        <p:nvSpPr>
          <p:cNvPr id="278530" name="Rectangle 4"/>
          <p:cNvSpPr>
            <a:spLocks noChangeArrowheads="1"/>
          </p:cNvSpPr>
          <p:nvPr/>
        </p:nvSpPr>
        <p:spPr bwMode="auto">
          <a:xfrm>
            <a:off x="3505200" y="4343400"/>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RESEARCH BY</a:t>
            </a:r>
          </a:p>
        </p:txBody>
      </p:sp>
      <p:pic>
        <p:nvPicPr>
          <p:cNvPr id="278531" name="Picture 5"/>
          <p:cNvPicPr>
            <a:picLocks noChangeAspect="1" noChangeArrowheads="1"/>
          </p:cNvPicPr>
          <p:nvPr/>
        </p:nvPicPr>
        <p:blipFill>
          <a:blip r:embed="rId3" cstate="print"/>
          <a:srcRect/>
          <a:stretch>
            <a:fillRect/>
          </a:stretch>
        </p:blipFill>
        <p:spPr bwMode="auto">
          <a:xfrm>
            <a:off x="5067300" y="4572000"/>
            <a:ext cx="1981200" cy="519113"/>
          </a:xfrm>
          <a:prstGeom prst="rect">
            <a:avLst/>
          </a:prstGeom>
          <a:noFill/>
          <a:ln w="9525">
            <a:noFill/>
            <a:miter lim="800000"/>
            <a:headEnd/>
            <a:tailEnd/>
          </a:ln>
        </p:spPr>
      </p:pic>
      <p:sp>
        <p:nvSpPr>
          <p:cNvPr id="278532" name="Rectangle 7"/>
          <p:cNvSpPr>
            <a:spLocks noChangeArrowheads="1"/>
          </p:cNvSpPr>
          <p:nvPr/>
        </p:nvSpPr>
        <p:spPr bwMode="auto">
          <a:xfrm>
            <a:off x="3505200" y="5534025"/>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SUPPORTED BY</a:t>
            </a:r>
          </a:p>
        </p:txBody>
      </p:sp>
      <p:pic>
        <p:nvPicPr>
          <p:cNvPr id="278533" name="Picture 8" descr="MCANlogo_small"/>
          <p:cNvPicPr>
            <a:picLocks noChangeAspect="1" noChangeArrowheads="1"/>
          </p:cNvPicPr>
          <p:nvPr/>
        </p:nvPicPr>
        <p:blipFill>
          <a:blip r:embed="rId4" cstate="print"/>
          <a:srcRect/>
          <a:stretch>
            <a:fillRect/>
          </a:stretch>
        </p:blipFill>
        <p:spPr bwMode="auto">
          <a:xfrm>
            <a:off x="4343400" y="5838825"/>
            <a:ext cx="1646238" cy="709613"/>
          </a:xfrm>
          <a:prstGeom prst="rect">
            <a:avLst/>
          </a:prstGeom>
          <a:noFill/>
          <a:ln w="9525">
            <a:noFill/>
            <a:miter lim="800000"/>
            <a:headEnd/>
            <a:tailEnd/>
          </a:ln>
        </p:spPr>
      </p:pic>
      <p:pic>
        <p:nvPicPr>
          <p:cNvPr id="278534" name="Picture 9" descr="RCHN"/>
          <p:cNvPicPr>
            <a:picLocks noChangeAspect="1" noChangeArrowheads="1"/>
          </p:cNvPicPr>
          <p:nvPr/>
        </p:nvPicPr>
        <p:blipFill>
          <a:blip r:embed="rId5" cstate="print"/>
          <a:srcRect/>
          <a:stretch>
            <a:fillRect/>
          </a:stretch>
        </p:blipFill>
        <p:spPr bwMode="auto">
          <a:xfrm>
            <a:off x="6218238" y="5838825"/>
            <a:ext cx="221138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ChangeArrowheads="1"/>
          </p:cNvSpPr>
          <p:nvPr>
            <p:ph type="title"/>
          </p:nvPr>
        </p:nvSpPr>
        <p:spPr/>
        <p:txBody>
          <a:bodyPr/>
          <a:lstStyle/>
          <a:p>
            <a:r>
              <a:rPr lang="en-US" smtClean="0"/>
              <a:t>Main Goals</a:t>
            </a:r>
          </a:p>
        </p:txBody>
      </p:sp>
      <p:sp>
        <p:nvSpPr>
          <p:cNvPr id="279554" name="Rectangle 3"/>
          <p:cNvSpPr>
            <a:spLocks noGrp="1" noChangeArrowheads="1"/>
          </p:cNvSpPr>
          <p:nvPr>
            <p:ph type="body" idx="1"/>
          </p:nvPr>
        </p:nvSpPr>
        <p:spPr>
          <a:xfrm>
            <a:off x="457200" y="2133600"/>
            <a:ext cx="8382000" cy="4197350"/>
          </a:xfrm>
        </p:spPr>
        <p:txBody>
          <a:bodyPr/>
          <a:lstStyle/>
          <a:p>
            <a:pPr>
              <a:buClr>
                <a:schemeClr val="folHlink"/>
              </a:buClr>
            </a:pPr>
            <a:r>
              <a:rPr lang="en-US" sz="2400" smtClean="0"/>
              <a:t>To use the results of extensive research in the field of childhood asthma to develop an evidence-based policy reform agenda for reducing and controlling the prevalence and symptoms of childhood asthma </a:t>
            </a:r>
          </a:p>
          <a:p>
            <a:pPr>
              <a:buFontTx/>
              <a:buNone/>
            </a:pPr>
            <a:endParaRPr lang="en-US" sz="2400" smtClean="0"/>
          </a:p>
          <a:p>
            <a:pPr>
              <a:buClr>
                <a:schemeClr val="folHlink"/>
              </a:buClr>
            </a:pPr>
            <a:r>
              <a:rPr lang="en-US" sz="2400" smtClean="0"/>
              <a:t>To develop and prioritize concrete strategies and recommendations for federal, state, and local policymakers to improve access and quality and increase investments in prevention and disease management for children with asthma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p:txBody>
          <a:bodyPr/>
          <a:lstStyle/>
          <a:p>
            <a:r>
              <a:rPr lang="en-US" smtClean="0"/>
              <a:t>Communication Goal</a:t>
            </a:r>
          </a:p>
        </p:txBody>
      </p:sp>
      <p:sp>
        <p:nvSpPr>
          <p:cNvPr id="281602" name="Rectangle 3"/>
          <p:cNvSpPr>
            <a:spLocks noGrp="1" noChangeArrowheads="1"/>
          </p:cNvSpPr>
          <p:nvPr>
            <p:ph type="body" idx="1"/>
          </p:nvPr>
        </p:nvSpPr>
        <p:spPr>
          <a:xfrm>
            <a:off x="762000" y="2362200"/>
            <a:ext cx="8382000" cy="2946400"/>
          </a:xfrm>
        </p:spPr>
        <p:txBody>
          <a:bodyPr/>
          <a:lstStyle/>
          <a:p>
            <a:pPr>
              <a:buClr>
                <a:schemeClr val="folHlink"/>
              </a:buClr>
            </a:pPr>
            <a:r>
              <a:rPr lang="en-US" sz="2400" smtClean="0"/>
              <a:t>To work closely with MCAN, RCHN Community Health Foundation, Health360 Strategies, and the project’s  20 member National Advisory Committee to ensure that the information will be useful and easily understood by a broad audience of</a:t>
            </a:r>
          </a:p>
          <a:p>
            <a:pPr lvl="1"/>
            <a:r>
              <a:rPr lang="en-US" sz="2000" smtClean="0"/>
              <a:t>Policymakers</a:t>
            </a:r>
          </a:p>
          <a:p>
            <a:pPr lvl="1"/>
            <a:r>
              <a:rPr lang="en-US" sz="2000" smtClean="0"/>
              <a:t>Professionals</a:t>
            </a:r>
          </a:p>
          <a:p>
            <a:pPr lvl="1"/>
            <a:r>
              <a:rPr lang="en-US" sz="2000" smtClean="0"/>
              <a:t>Parents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ChangeArrowheads="1"/>
          </p:cNvSpPr>
          <p:nvPr>
            <p:ph type="title"/>
          </p:nvPr>
        </p:nvSpPr>
        <p:spPr/>
        <p:txBody>
          <a:bodyPr/>
          <a:lstStyle/>
          <a:p>
            <a:r>
              <a:rPr lang="en-US" smtClean="0"/>
              <a:t>General Approach</a:t>
            </a:r>
          </a:p>
        </p:txBody>
      </p:sp>
      <p:sp>
        <p:nvSpPr>
          <p:cNvPr id="283650" name="Rectangle 3"/>
          <p:cNvSpPr>
            <a:spLocks noGrp="1" noChangeArrowheads="1"/>
          </p:cNvSpPr>
          <p:nvPr>
            <p:ph type="body" idx="1"/>
          </p:nvPr>
        </p:nvSpPr>
        <p:spPr>
          <a:xfrm>
            <a:off x="838200" y="1905000"/>
            <a:ext cx="8305800" cy="3763963"/>
          </a:xfrm>
        </p:spPr>
        <p:txBody>
          <a:bodyPr/>
          <a:lstStyle/>
          <a:p>
            <a:pPr>
              <a:buClr>
                <a:schemeClr val="folHlink"/>
              </a:buClr>
            </a:pPr>
            <a:r>
              <a:rPr lang="en-US" sz="2400" smtClean="0">
                <a:solidFill>
                  <a:schemeClr val="bg2"/>
                </a:solidFill>
              </a:rPr>
              <a:t>Assemble a National Advisory Committee</a:t>
            </a:r>
          </a:p>
          <a:p>
            <a:pPr>
              <a:buClr>
                <a:schemeClr val="folHlink"/>
              </a:buClr>
            </a:pPr>
            <a:r>
              <a:rPr lang="en-US" sz="2400" smtClean="0">
                <a:solidFill>
                  <a:schemeClr val="bg2"/>
                </a:solidFill>
              </a:rPr>
              <a:t>Create the Asthma Policy Reform Agenda </a:t>
            </a:r>
          </a:p>
          <a:p>
            <a:pPr lvl="1"/>
            <a:r>
              <a:rPr lang="en-US" sz="2000" smtClean="0">
                <a:solidFill>
                  <a:schemeClr val="bg2"/>
                </a:solidFill>
              </a:rPr>
              <a:t>Literature review and synthesis</a:t>
            </a:r>
          </a:p>
          <a:p>
            <a:pPr lvl="1"/>
            <a:r>
              <a:rPr lang="en-US" sz="2000" smtClean="0">
                <a:solidFill>
                  <a:schemeClr val="bg2"/>
                </a:solidFill>
              </a:rPr>
              <a:t>10 key facts a policymaker ought to know</a:t>
            </a:r>
          </a:p>
          <a:p>
            <a:pPr lvl="1"/>
            <a:r>
              <a:rPr lang="en-US" sz="2000" smtClean="0">
                <a:solidFill>
                  <a:schemeClr val="bg2"/>
                </a:solidFill>
              </a:rPr>
              <a:t>Assessment of policy barriers</a:t>
            </a:r>
          </a:p>
          <a:p>
            <a:pPr lvl="1"/>
            <a:r>
              <a:rPr lang="en-US" sz="2000" smtClean="0">
                <a:solidFill>
                  <a:schemeClr val="bg2"/>
                </a:solidFill>
              </a:rPr>
              <a:t>Identification of policy changes and specific recommendations</a:t>
            </a:r>
          </a:p>
          <a:p>
            <a:pPr>
              <a:buClr>
                <a:schemeClr val="folHlink"/>
              </a:buClr>
            </a:pPr>
            <a:r>
              <a:rPr lang="en-US" sz="2400" smtClean="0">
                <a:solidFill>
                  <a:schemeClr val="bg2"/>
                </a:solidFill>
              </a:rPr>
              <a:t>Disseminate the recommendations</a:t>
            </a:r>
          </a:p>
          <a:p>
            <a:pPr lvl="1"/>
            <a:r>
              <a:rPr lang="en-US" sz="2000" smtClean="0">
                <a:solidFill>
                  <a:schemeClr val="bg2"/>
                </a:solidFill>
              </a:rPr>
              <a:t>Briefing in Washington, DC</a:t>
            </a:r>
          </a:p>
          <a:p>
            <a:pPr lvl="1"/>
            <a:r>
              <a:rPr lang="en-US" sz="2000" smtClean="0">
                <a:solidFill>
                  <a:schemeClr val="bg2"/>
                </a:solidFill>
              </a:rPr>
              <a:t>Press releases</a:t>
            </a:r>
          </a:p>
          <a:p>
            <a:pPr lvl="1"/>
            <a:r>
              <a:rPr lang="en-US" sz="2000" smtClean="0">
                <a:solidFill>
                  <a:schemeClr val="bg2"/>
                </a:solidFill>
              </a:rPr>
              <a:t>Publication in peer-reviewed policy journal</a:t>
            </a:r>
          </a:p>
          <a:p>
            <a:pPr lvl="1"/>
            <a:r>
              <a:rPr lang="en-US" sz="2000" smtClean="0">
                <a:solidFill>
                  <a:schemeClr val="bg2"/>
                </a:solidFill>
              </a:rPr>
              <a:t>Presentations </a:t>
            </a:r>
          </a:p>
          <a:p>
            <a:pPr>
              <a:buClr>
                <a:schemeClr val="folHlink"/>
              </a:buClr>
            </a:pPr>
            <a:r>
              <a:rPr lang="en-US" sz="2400" smtClean="0">
                <a:solidFill>
                  <a:schemeClr val="bg2"/>
                </a:solidFill>
              </a:rPr>
              <a:t>Transition from recommendation to action</a:t>
            </a:r>
          </a:p>
          <a:p>
            <a:endParaRPr lang="en-US" sz="2400" smtClean="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2"/>
          <p:cNvSpPr>
            <a:spLocks noGrp="1" noChangeArrowheads="1"/>
          </p:cNvSpPr>
          <p:nvPr>
            <p:ph type="title"/>
          </p:nvPr>
        </p:nvSpPr>
        <p:spPr>
          <a:xfrm>
            <a:off x="914400" y="0"/>
            <a:ext cx="8229600" cy="1143000"/>
          </a:xfrm>
        </p:spPr>
        <p:txBody>
          <a:bodyPr/>
          <a:lstStyle/>
          <a:p>
            <a:r>
              <a:rPr lang="en-US" sz="3400" smtClean="0"/>
              <a:t>Literature Review &amp; Synthesis:</a:t>
            </a:r>
            <a:br>
              <a:rPr lang="en-US" sz="3400" smtClean="0"/>
            </a:br>
            <a:r>
              <a:rPr lang="en-US" sz="3400" smtClean="0"/>
              <a:t>Conceptual Framework</a:t>
            </a:r>
          </a:p>
        </p:txBody>
      </p:sp>
      <p:sp>
        <p:nvSpPr>
          <p:cNvPr id="284674" name="Rectangle 3"/>
          <p:cNvSpPr>
            <a:spLocks noGrp="1" noChangeArrowheads="1"/>
          </p:cNvSpPr>
          <p:nvPr>
            <p:ph type="body" idx="1"/>
          </p:nvPr>
        </p:nvSpPr>
        <p:spPr>
          <a:xfrm>
            <a:off x="685800" y="2133600"/>
            <a:ext cx="8153400" cy="4343400"/>
          </a:xfrm>
        </p:spPr>
        <p:txBody>
          <a:bodyPr/>
          <a:lstStyle/>
          <a:p>
            <a:pPr>
              <a:lnSpc>
                <a:spcPct val="90000"/>
              </a:lnSpc>
              <a:buClr>
                <a:schemeClr val="folHlink"/>
              </a:buClr>
            </a:pPr>
            <a:r>
              <a:rPr lang="en-US" sz="2400" smtClean="0"/>
              <a:t>Modified ecological model as overarching framework for cataloguing existing evidence and best practices</a:t>
            </a:r>
          </a:p>
          <a:p>
            <a:pPr>
              <a:lnSpc>
                <a:spcPct val="90000"/>
              </a:lnSpc>
            </a:pPr>
            <a:endParaRPr lang="en-US" sz="2400" smtClean="0"/>
          </a:p>
          <a:p>
            <a:pPr>
              <a:lnSpc>
                <a:spcPct val="90000"/>
              </a:lnSpc>
              <a:buClr>
                <a:schemeClr val="folHlink"/>
              </a:buClr>
            </a:pPr>
            <a:r>
              <a:rPr lang="en-US" sz="2400" smtClean="0"/>
              <a:t>Key policy areas include:</a:t>
            </a:r>
          </a:p>
          <a:p>
            <a:pPr lvl="1">
              <a:lnSpc>
                <a:spcPct val="90000"/>
              </a:lnSpc>
            </a:pPr>
            <a:r>
              <a:rPr lang="en-US" smtClean="0"/>
              <a:t>Clinical care and disease management</a:t>
            </a:r>
          </a:p>
          <a:p>
            <a:pPr lvl="1">
              <a:lnSpc>
                <a:spcPct val="90000"/>
              </a:lnSpc>
            </a:pPr>
            <a:r>
              <a:rPr lang="en-US" smtClean="0"/>
              <a:t>Public health (home, school, and community-based) programs</a:t>
            </a:r>
          </a:p>
          <a:p>
            <a:pPr lvl="1">
              <a:lnSpc>
                <a:spcPct val="90000"/>
              </a:lnSpc>
            </a:pPr>
            <a:r>
              <a:rPr lang="en-US" smtClean="0"/>
              <a:t>Environment and housing interventions</a:t>
            </a:r>
          </a:p>
          <a:p>
            <a:pPr lvl="1">
              <a:lnSpc>
                <a:spcPct val="90000"/>
              </a:lnSpc>
            </a:pPr>
            <a:r>
              <a:rPr lang="en-US" smtClean="0"/>
              <a:t>Payers and purchasers of care</a:t>
            </a:r>
          </a:p>
          <a:p>
            <a:pPr lvl="1">
              <a:lnSpc>
                <a:spcPct val="90000"/>
              </a:lnSpc>
              <a:buFont typeface="Arial" charset="0"/>
              <a:buNone/>
            </a:pPr>
            <a:endParaRPr lang="en-US" smtClean="0"/>
          </a:p>
          <a:p>
            <a:pPr>
              <a:lnSpc>
                <a:spcPct val="90000"/>
              </a:lnSpc>
              <a:buClr>
                <a:schemeClr val="folHlink"/>
              </a:buClr>
            </a:pPr>
            <a:r>
              <a:rPr lang="en-US" sz="2400" smtClean="0"/>
              <a:t>Assessment of strength of evidence based on research design, and synthesis of existing knowledge as well as gaps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a:xfrm>
            <a:off x="914400" y="0"/>
            <a:ext cx="8229600" cy="1143000"/>
          </a:xfrm>
        </p:spPr>
        <p:txBody>
          <a:bodyPr/>
          <a:lstStyle/>
          <a:p>
            <a:r>
              <a:rPr lang="en-US" sz="3400" smtClean="0"/>
              <a:t>Literature Review &amp; Synthesis: </a:t>
            </a:r>
            <a:br>
              <a:rPr lang="en-US" sz="3400" smtClean="0"/>
            </a:br>
            <a:r>
              <a:rPr lang="en-US" sz="3400" smtClean="0"/>
              <a:t>Main Steps</a:t>
            </a:r>
          </a:p>
        </p:txBody>
      </p:sp>
      <p:sp>
        <p:nvSpPr>
          <p:cNvPr id="286722" name="Rectangle 3"/>
          <p:cNvSpPr>
            <a:spLocks noGrp="1" noChangeArrowheads="1"/>
          </p:cNvSpPr>
          <p:nvPr>
            <p:ph type="body" idx="1"/>
          </p:nvPr>
        </p:nvSpPr>
        <p:spPr>
          <a:xfrm>
            <a:off x="304800" y="2286000"/>
            <a:ext cx="8839200" cy="4572000"/>
          </a:xfrm>
        </p:spPr>
        <p:txBody>
          <a:bodyPr/>
          <a:lstStyle/>
          <a:p>
            <a:pPr>
              <a:lnSpc>
                <a:spcPct val="80000"/>
              </a:lnSpc>
              <a:buClr>
                <a:schemeClr val="folHlink"/>
              </a:buClr>
            </a:pPr>
            <a:r>
              <a:rPr lang="en-US" sz="2400" smtClean="0"/>
              <a:t>Identification and update of most recent compendia, literature reviews, and environmental scans (within 5-10 years)</a:t>
            </a:r>
          </a:p>
          <a:p>
            <a:pPr lvl="1">
              <a:lnSpc>
                <a:spcPct val="80000"/>
              </a:lnSpc>
            </a:pPr>
            <a:r>
              <a:rPr lang="en-US" sz="2000" smtClean="0"/>
              <a:t>Searches in PubMed and other searchable databases of published, peer-reviewed articles</a:t>
            </a:r>
          </a:p>
          <a:p>
            <a:pPr lvl="1">
              <a:lnSpc>
                <a:spcPct val="80000"/>
              </a:lnSpc>
            </a:pPr>
            <a:r>
              <a:rPr lang="en-US" sz="2000" smtClean="0"/>
              <a:t>Searches on websites of “grey” literature</a:t>
            </a:r>
          </a:p>
          <a:p>
            <a:pPr lvl="1">
              <a:lnSpc>
                <a:spcPct val="80000"/>
              </a:lnSpc>
            </a:pPr>
            <a:r>
              <a:rPr lang="en-US" sz="2000" smtClean="0"/>
              <a:t>National scan of federal agencies and policies, programs &amp; initiatives</a:t>
            </a:r>
          </a:p>
          <a:p>
            <a:pPr lvl="1">
              <a:lnSpc>
                <a:spcPct val="80000"/>
              </a:lnSpc>
            </a:pPr>
            <a:r>
              <a:rPr lang="en-US" sz="2000" smtClean="0"/>
              <a:t>Rapid 50-state surveys of state and local agencies and policies, programs &amp; initiatives</a:t>
            </a:r>
          </a:p>
          <a:p>
            <a:pPr lvl="1">
              <a:lnSpc>
                <a:spcPct val="80000"/>
              </a:lnSpc>
            </a:pPr>
            <a:endParaRPr lang="en-US" sz="2000" smtClean="0"/>
          </a:p>
          <a:p>
            <a:pPr>
              <a:lnSpc>
                <a:spcPct val="80000"/>
              </a:lnSpc>
              <a:buClr>
                <a:schemeClr val="folHlink"/>
              </a:buClr>
            </a:pPr>
            <a:r>
              <a:rPr lang="en-US" sz="2400" smtClean="0"/>
              <a:t>Nationally-representative data sources</a:t>
            </a:r>
          </a:p>
          <a:p>
            <a:pPr>
              <a:lnSpc>
                <a:spcPct val="80000"/>
              </a:lnSpc>
            </a:pPr>
            <a:endParaRPr lang="en-US" sz="2400" smtClean="0"/>
          </a:p>
          <a:p>
            <a:pPr>
              <a:lnSpc>
                <a:spcPct val="80000"/>
              </a:lnSpc>
              <a:buClr>
                <a:schemeClr val="folHlink"/>
              </a:buClr>
            </a:pPr>
            <a:r>
              <a:rPr lang="en-US" sz="2400" smtClean="0"/>
              <a:t>Key policy documents and reports</a:t>
            </a:r>
          </a:p>
          <a:p>
            <a:pPr>
              <a:lnSpc>
                <a:spcPct val="80000"/>
              </a:lnSpc>
            </a:pPr>
            <a:endParaRPr lang="en-US" sz="2400" smtClean="0"/>
          </a:p>
          <a:p>
            <a:pPr>
              <a:lnSpc>
                <a:spcPct val="80000"/>
              </a:lnSpc>
            </a:pPr>
            <a:endParaRPr lang="en-US" sz="2400" smtClean="0"/>
          </a:p>
          <a:p>
            <a:pPr>
              <a:lnSpc>
                <a:spcPct val="80000"/>
              </a:lnSpc>
            </a:pP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p:txBody>
          <a:bodyPr/>
          <a:lstStyle/>
          <a:p>
            <a:r>
              <a:rPr lang="en-US" smtClean="0"/>
              <a:t>Policy Documents, 2000-2009 </a:t>
            </a:r>
          </a:p>
        </p:txBody>
      </p:sp>
      <p:sp>
        <p:nvSpPr>
          <p:cNvPr id="288770" name="Rectangle 3"/>
          <p:cNvSpPr>
            <a:spLocks noGrp="1" noChangeArrowheads="1"/>
          </p:cNvSpPr>
          <p:nvPr>
            <p:ph type="body" idx="1"/>
          </p:nvPr>
        </p:nvSpPr>
        <p:spPr>
          <a:xfrm>
            <a:off x="457200" y="1752600"/>
            <a:ext cx="8686800" cy="4800600"/>
          </a:xfrm>
        </p:spPr>
        <p:txBody>
          <a:bodyPr/>
          <a:lstStyle/>
          <a:p>
            <a:pPr>
              <a:lnSpc>
                <a:spcPct val="80000"/>
              </a:lnSpc>
              <a:buClr>
                <a:schemeClr val="folHlink"/>
              </a:buClr>
            </a:pPr>
            <a:r>
              <a:rPr lang="en-US" b="1" smtClean="0"/>
              <a:t>Action Against Asthma: A Strategic Plan or the Department of Health and Human Services, May 2000</a:t>
            </a:r>
          </a:p>
          <a:p>
            <a:pPr>
              <a:lnSpc>
                <a:spcPct val="80000"/>
              </a:lnSpc>
              <a:buClr>
                <a:schemeClr val="folHlink"/>
              </a:buClr>
            </a:pPr>
            <a:r>
              <a:rPr lang="en-US" b="1" smtClean="0"/>
              <a:t>President’s Task Force on Environmental Health Risks and Safety Risks to Children. Asthma and the Environment: A Strategy to Protect Children. January 28, 1999, Revised May 2000</a:t>
            </a:r>
          </a:p>
          <a:p>
            <a:pPr>
              <a:lnSpc>
                <a:spcPct val="80000"/>
              </a:lnSpc>
              <a:buClr>
                <a:schemeClr val="folHlink"/>
              </a:buClr>
            </a:pPr>
            <a:r>
              <a:rPr lang="en-US" b="1" smtClean="0"/>
              <a:t>RAND Health: </a:t>
            </a:r>
            <a:r>
              <a:rPr lang="en-US" b="1" i="1" smtClean="0"/>
              <a:t>Improving Childhood Asthma Outcomes in the United States: A Blueprint for Policy Action</a:t>
            </a:r>
            <a:r>
              <a:rPr lang="en-US" b="1" smtClean="0"/>
              <a:t>, 2001</a:t>
            </a:r>
          </a:p>
          <a:p>
            <a:pPr>
              <a:lnSpc>
                <a:spcPct val="80000"/>
              </a:lnSpc>
              <a:buClr>
                <a:schemeClr val="folHlink"/>
              </a:buClr>
            </a:pPr>
            <a:r>
              <a:rPr lang="en-US" b="1" smtClean="0"/>
              <a:t>Asthma UK: </a:t>
            </a:r>
            <a:r>
              <a:rPr lang="en-US" b="1" i="1" smtClean="0"/>
              <a:t>Where Next in Clinical Asthma Research? An Asthma UK Consultation on Clinical Asthma Research Strategy</a:t>
            </a:r>
            <a:r>
              <a:rPr lang="en-US" b="1" smtClean="0"/>
              <a:t>, 2004</a:t>
            </a:r>
          </a:p>
          <a:p>
            <a:pPr>
              <a:lnSpc>
                <a:spcPct val="80000"/>
              </a:lnSpc>
              <a:buClr>
                <a:schemeClr val="folHlink"/>
              </a:buClr>
            </a:pPr>
            <a:r>
              <a:rPr lang="en-US" b="1" smtClean="0"/>
              <a:t>NAEPP: </a:t>
            </a:r>
            <a:r>
              <a:rPr lang="en-US" b="1" i="1" smtClean="0"/>
              <a:t>Expert Panel Report 3 Summary Report 2007: Guidelines for the Diagnosis and Management of Asthma</a:t>
            </a:r>
            <a:r>
              <a:rPr lang="en-US" b="1" smtClean="0"/>
              <a:t>" and </a:t>
            </a:r>
            <a:r>
              <a:rPr lang="en-US" b="1" i="1" smtClean="0"/>
              <a:t>EPR-3: Full Report 2007</a:t>
            </a:r>
          </a:p>
          <a:p>
            <a:pPr>
              <a:lnSpc>
                <a:spcPct val="80000"/>
              </a:lnSpc>
              <a:buClr>
                <a:schemeClr val="folHlink"/>
              </a:buClr>
            </a:pPr>
            <a:r>
              <a:rPr lang="en-US" b="1" smtClean="0"/>
              <a:t>Putting the GIP Report in Motion: A Plan of Action for the National Asthma Control Initiative, April 2009</a:t>
            </a:r>
          </a:p>
          <a:p>
            <a:pPr>
              <a:lnSpc>
                <a:spcPct val="80000"/>
              </a:lnSpc>
              <a:buClr>
                <a:schemeClr val="folHlink"/>
              </a:buClr>
            </a:pPr>
            <a:r>
              <a:rPr lang="en-US" b="1" smtClean="0"/>
              <a:t>American Lung Association: </a:t>
            </a:r>
            <a:r>
              <a:rPr lang="en-US" b="1" i="1" smtClean="0"/>
              <a:t>A National Asthma Public Policy Agenda</a:t>
            </a:r>
            <a:r>
              <a:rPr lang="en-US" b="1" smtClean="0"/>
              <a:t>, 2009</a:t>
            </a:r>
          </a:p>
          <a:p>
            <a:pPr>
              <a:lnSpc>
                <a:spcPct val="80000"/>
              </a:lnSpc>
              <a:buClr>
                <a:schemeClr val="folHlink"/>
              </a:buClr>
            </a:pPr>
            <a:r>
              <a:rPr lang="en-US" b="1" smtClean="0"/>
              <a:t>Public Health Foundation: </a:t>
            </a:r>
            <a:r>
              <a:rPr lang="en-US" b="1" i="1" smtClean="0"/>
              <a:t>We Can Do Better: Improving Asthma Outcomes in America</a:t>
            </a:r>
            <a:r>
              <a:rPr lang="en-US" b="1" smtClean="0"/>
              <a:t>, 2009</a:t>
            </a:r>
          </a:p>
          <a:p>
            <a:pPr>
              <a:lnSpc>
                <a:spcPct val="80000"/>
              </a:lnSpc>
            </a:pPr>
            <a:endParaRPr lang="en-US" b="1"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ChangeArrowheads="1"/>
          </p:cNvSpPr>
          <p:nvPr/>
        </p:nvSpPr>
        <p:spPr bwMode="auto">
          <a:xfrm>
            <a:off x="3200400" y="1752600"/>
            <a:ext cx="5715000" cy="1981200"/>
          </a:xfrm>
          <a:prstGeom prst="rect">
            <a:avLst/>
          </a:prstGeom>
          <a:noFill/>
          <a:ln w="9525">
            <a:noFill/>
            <a:miter lim="800000"/>
            <a:headEnd/>
            <a:tailEnd/>
          </a:ln>
        </p:spPr>
        <p:txBody>
          <a:bodyPr anchor="ctr"/>
          <a:lstStyle/>
          <a:p>
            <a:pPr algn="ctr"/>
            <a:r>
              <a:rPr lang="en-US" sz="3600" b="1">
                <a:solidFill>
                  <a:srgbClr val="4DACBF"/>
                </a:solidFill>
                <a:latin typeface="Futura T Light"/>
                <a:cs typeface="Tahoma" pitchFamily="34" charset="0"/>
              </a:rPr>
              <a:t>Changing pO</a:t>
            </a:r>
            <a:r>
              <a:rPr lang="en-US" sz="3600" b="1" baseline="-25000">
                <a:solidFill>
                  <a:srgbClr val="4DACBF"/>
                </a:solidFill>
                <a:latin typeface="Futura T Light"/>
                <a:cs typeface="Tahoma" pitchFamily="34" charset="0"/>
              </a:rPr>
              <a:t>2</a:t>
            </a:r>
            <a:r>
              <a:rPr lang="en-US" sz="3600" b="1">
                <a:solidFill>
                  <a:srgbClr val="4DACBF"/>
                </a:solidFill>
                <a:latin typeface="Futura T Light"/>
                <a:cs typeface="Tahoma" pitchFamily="34" charset="0"/>
              </a:rPr>
              <a:t>licy:  </a:t>
            </a:r>
            <a:br>
              <a:rPr lang="en-US" sz="3600" b="1">
                <a:solidFill>
                  <a:srgbClr val="4DACBF"/>
                </a:solidFill>
                <a:latin typeface="Futura T Light"/>
                <a:cs typeface="Tahoma" pitchFamily="34" charset="0"/>
              </a:rPr>
            </a:br>
            <a:r>
              <a:rPr lang="en-US" sz="3200" b="1">
                <a:solidFill>
                  <a:srgbClr val="636363"/>
                </a:solidFill>
                <a:latin typeface="Futura T Light"/>
                <a:cs typeface="Tahoma" pitchFamily="34" charset="0"/>
              </a:rPr>
              <a:t>The Elements for Improving Childhood Asthma Outcomes</a:t>
            </a:r>
          </a:p>
          <a:p>
            <a:pPr algn="ctr"/>
            <a:endParaRPr lang="en-US" sz="3200" b="1">
              <a:solidFill>
                <a:srgbClr val="636363"/>
              </a:solidFill>
              <a:latin typeface="Futura T Light"/>
              <a:cs typeface="Tahoma" pitchFamily="34" charset="0"/>
            </a:endParaRPr>
          </a:p>
          <a:p>
            <a:pPr algn="ctr"/>
            <a:r>
              <a:rPr lang="en-US" sz="2400" b="1">
                <a:solidFill>
                  <a:srgbClr val="636363"/>
                </a:solidFill>
                <a:latin typeface="Futura T Light"/>
                <a:cs typeface="Tahoma" pitchFamily="34" charset="0"/>
              </a:rPr>
              <a:t>February 2010</a:t>
            </a:r>
          </a:p>
        </p:txBody>
      </p:sp>
      <p:sp>
        <p:nvSpPr>
          <p:cNvPr id="289794" name="Rectangle 4"/>
          <p:cNvSpPr>
            <a:spLocks noChangeArrowheads="1"/>
          </p:cNvSpPr>
          <p:nvPr/>
        </p:nvSpPr>
        <p:spPr bwMode="auto">
          <a:xfrm>
            <a:off x="3505200" y="4343400"/>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RESEARCH BY</a:t>
            </a:r>
          </a:p>
        </p:txBody>
      </p:sp>
      <p:pic>
        <p:nvPicPr>
          <p:cNvPr id="289795" name="Picture 5"/>
          <p:cNvPicPr>
            <a:picLocks noChangeAspect="1" noChangeArrowheads="1"/>
          </p:cNvPicPr>
          <p:nvPr/>
        </p:nvPicPr>
        <p:blipFill>
          <a:blip r:embed="rId3" cstate="print"/>
          <a:srcRect/>
          <a:stretch>
            <a:fillRect/>
          </a:stretch>
        </p:blipFill>
        <p:spPr bwMode="auto">
          <a:xfrm>
            <a:off x="5067300" y="4572000"/>
            <a:ext cx="1981200" cy="519113"/>
          </a:xfrm>
          <a:prstGeom prst="rect">
            <a:avLst/>
          </a:prstGeom>
          <a:noFill/>
          <a:ln w="9525">
            <a:noFill/>
            <a:miter lim="800000"/>
            <a:headEnd/>
            <a:tailEnd/>
          </a:ln>
        </p:spPr>
      </p:pic>
      <p:sp>
        <p:nvSpPr>
          <p:cNvPr id="289796" name="Rectangle 7"/>
          <p:cNvSpPr>
            <a:spLocks noChangeArrowheads="1"/>
          </p:cNvSpPr>
          <p:nvPr/>
        </p:nvSpPr>
        <p:spPr bwMode="auto">
          <a:xfrm>
            <a:off x="3505200" y="5534025"/>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SUPPORTED BY</a:t>
            </a:r>
          </a:p>
        </p:txBody>
      </p:sp>
      <p:pic>
        <p:nvPicPr>
          <p:cNvPr id="289797" name="Picture 8" descr="MCANlogo_small"/>
          <p:cNvPicPr>
            <a:picLocks noChangeAspect="1" noChangeArrowheads="1"/>
          </p:cNvPicPr>
          <p:nvPr/>
        </p:nvPicPr>
        <p:blipFill>
          <a:blip r:embed="rId4" cstate="print"/>
          <a:srcRect/>
          <a:stretch>
            <a:fillRect/>
          </a:stretch>
        </p:blipFill>
        <p:spPr bwMode="auto">
          <a:xfrm>
            <a:off x="4343400" y="5838825"/>
            <a:ext cx="1646238" cy="709613"/>
          </a:xfrm>
          <a:prstGeom prst="rect">
            <a:avLst/>
          </a:prstGeom>
          <a:noFill/>
          <a:ln w="9525">
            <a:noFill/>
            <a:miter lim="800000"/>
            <a:headEnd/>
            <a:tailEnd/>
          </a:ln>
        </p:spPr>
      </p:pic>
      <p:pic>
        <p:nvPicPr>
          <p:cNvPr id="289798" name="Picture 9" descr="RCHN"/>
          <p:cNvPicPr>
            <a:picLocks noChangeAspect="1" noChangeArrowheads="1"/>
          </p:cNvPicPr>
          <p:nvPr/>
        </p:nvPicPr>
        <p:blipFill>
          <a:blip r:embed="rId5" cstate="print"/>
          <a:srcRect/>
          <a:stretch>
            <a:fillRect/>
          </a:stretch>
        </p:blipFill>
        <p:spPr bwMode="auto">
          <a:xfrm>
            <a:off x="6218238" y="5838825"/>
            <a:ext cx="2211387" cy="714375"/>
          </a:xfrm>
          <a:prstGeom prst="rect">
            <a:avLst/>
          </a:prstGeom>
          <a:noFill/>
          <a:ln w="9525">
            <a:noFill/>
            <a:miter lim="800000"/>
            <a:headEnd/>
            <a:tailEnd/>
          </a:ln>
        </p:spPr>
      </p:pic>
      <p:grpSp>
        <p:nvGrpSpPr>
          <p:cNvPr id="289799" name="Group 4"/>
          <p:cNvGrpSpPr>
            <a:grpSpLocks/>
          </p:cNvGrpSpPr>
          <p:nvPr/>
        </p:nvGrpSpPr>
        <p:grpSpPr bwMode="auto">
          <a:xfrm rot="-627980">
            <a:off x="457200" y="2438400"/>
            <a:ext cx="2954338" cy="3810000"/>
            <a:chOff x="193" y="1008"/>
            <a:chExt cx="1861" cy="2400"/>
          </a:xfrm>
        </p:grpSpPr>
        <p:sp>
          <p:nvSpPr>
            <p:cNvPr id="289800" name="Rectangle 5"/>
            <p:cNvSpPr>
              <a:spLocks noChangeArrowheads="1"/>
            </p:cNvSpPr>
            <p:nvPr/>
          </p:nvSpPr>
          <p:spPr bwMode="auto">
            <a:xfrm>
              <a:off x="193" y="1008"/>
              <a:ext cx="1861" cy="2400"/>
            </a:xfrm>
            <a:prstGeom prst="rect">
              <a:avLst/>
            </a:prstGeom>
            <a:solidFill>
              <a:srgbClr val="636363"/>
            </a:solidFill>
            <a:ln w="9525">
              <a:noFill/>
              <a:miter lim="800000"/>
              <a:headEnd/>
              <a:tailEnd/>
            </a:ln>
          </p:spPr>
          <p:txBody>
            <a:bodyPr wrap="none" anchor="ctr"/>
            <a:lstStyle/>
            <a:p>
              <a:endParaRPr lang="en-US"/>
            </a:p>
          </p:txBody>
        </p:sp>
        <p:pic>
          <p:nvPicPr>
            <p:cNvPr id="289801" name="Picture 6" descr="Report Cover"/>
            <p:cNvPicPr>
              <a:picLocks noChangeAspect="1" noChangeArrowheads="1"/>
            </p:cNvPicPr>
            <p:nvPr/>
          </p:nvPicPr>
          <p:blipFill>
            <a:blip r:embed="rId6" cstate="print"/>
            <a:srcRect/>
            <a:stretch>
              <a:fillRect/>
            </a:stretch>
          </p:blipFill>
          <p:spPr bwMode="auto">
            <a:xfrm>
              <a:off x="248" y="1080"/>
              <a:ext cx="1750" cy="2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ph idx="1"/>
          </p:nvPr>
        </p:nvGraphicFramePr>
        <p:xfrm>
          <a:off x="1611313" y="1273175"/>
          <a:ext cx="6834187" cy="5281613"/>
        </p:xfrm>
        <a:graphic>
          <a:graphicData uri="http://schemas.openxmlformats.org/presentationml/2006/ole">
            <p:oleObj spid="_x0000_s69634" name="Chart" r:id="rId4" imgW="8220075" imgH="6353175" progId="MSGraph.Chart.8">
              <p:embed followColorScheme="full"/>
            </p:oleObj>
          </a:graphicData>
        </a:graphic>
      </p:graphicFrame>
      <p:sp>
        <p:nvSpPr>
          <p:cNvPr id="69635" name="Text Box 3"/>
          <p:cNvSpPr txBox="1">
            <a:spLocks noChangeArrowheads="1"/>
          </p:cNvSpPr>
          <p:nvPr/>
        </p:nvSpPr>
        <p:spPr bwMode="auto">
          <a:xfrm>
            <a:off x="6705600" y="1447800"/>
            <a:ext cx="184150" cy="366713"/>
          </a:xfrm>
          <a:prstGeom prst="rect">
            <a:avLst/>
          </a:prstGeom>
          <a:noFill/>
          <a:ln w="9525">
            <a:noFill/>
            <a:miter lim="800000"/>
            <a:headEnd/>
            <a:tailEnd/>
          </a:ln>
        </p:spPr>
        <p:txBody>
          <a:bodyPr wrap="none">
            <a:spAutoFit/>
          </a:bodyPr>
          <a:lstStyle/>
          <a:p>
            <a:endParaRPr lang="en-US"/>
          </a:p>
        </p:txBody>
      </p:sp>
      <p:sp>
        <p:nvSpPr>
          <p:cNvPr id="69636" name="Text Box 4"/>
          <p:cNvSpPr txBox="1">
            <a:spLocks noChangeArrowheads="1"/>
          </p:cNvSpPr>
          <p:nvPr/>
        </p:nvSpPr>
        <p:spPr bwMode="auto">
          <a:xfrm>
            <a:off x="381000" y="228600"/>
            <a:ext cx="8763000" cy="1006475"/>
          </a:xfrm>
          <a:prstGeom prst="rect">
            <a:avLst/>
          </a:prstGeom>
          <a:noFill/>
          <a:ln w="9525">
            <a:noFill/>
            <a:miter lim="800000"/>
            <a:headEnd/>
            <a:tailEnd/>
          </a:ln>
        </p:spPr>
        <p:txBody>
          <a:bodyPr>
            <a:spAutoFit/>
          </a:bodyPr>
          <a:lstStyle/>
          <a:p>
            <a:pPr algn="r">
              <a:spcBef>
                <a:spcPct val="50000"/>
              </a:spcBef>
            </a:pPr>
            <a:r>
              <a:rPr lang="en-US" sz="3000" b="1">
                <a:solidFill>
                  <a:srgbClr val="4DACBF"/>
                </a:solidFill>
                <a:latin typeface="Futura T Light"/>
              </a:rPr>
              <a:t>OECD Hospital Admission Rates for Asthma,   Ages 15 and Over, 2007 </a:t>
            </a:r>
          </a:p>
        </p:txBody>
      </p:sp>
      <p:sp>
        <p:nvSpPr>
          <p:cNvPr id="69637" name="Text Box 4"/>
          <p:cNvSpPr txBox="1">
            <a:spLocks noChangeArrowheads="1"/>
          </p:cNvSpPr>
          <p:nvPr/>
        </p:nvSpPr>
        <p:spPr bwMode="auto">
          <a:xfrm>
            <a:off x="2286000" y="6583363"/>
            <a:ext cx="6019800" cy="274637"/>
          </a:xfrm>
          <a:prstGeom prst="rect">
            <a:avLst/>
          </a:prstGeom>
          <a:noFill/>
          <a:ln w="9525">
            <a:noFill/>
            <a:miter lim="800000"/>
            <a:headEnd/>
            <a:tailEnd/>
          </a:ln>
        </p:spPr>
        <p:txBody>
          <a:bodyPr>
            <a:spAutoFit/>
          </a:bodyPr>
          <a:lstStyle/>
          <a:p>
            <a:pPr algn="ctr">
              <a:spcBef>
                <a:spcPct val="50000"/>
              </a:spcBef>
            </a:pPr>
            <a:r>
              <a:rPr lang="en-US" sz="1200">
                <a:solidFill>
                  <a:schemeClr val="tx2"/>
                </a:solidFill>
              </a:rPr>
              <a:t>Source: OECD Health Care Quality Indicators Database 2009</a:t>
            </a:r>
          </a:p>
        </p:txBody>
      </p:sp>
      <p:sp>
        <p:nvSpPr>
          <p:cNvPr id="69638" name="Text Box 8"/>
          <p:cNvSpPr txBox="1">
            <a:spLocks noChangeArrowheads="1"/>
          </p:cNvSpPr>
          <p:nvPr/>
        </p:nvSpPr>
        <p:spPr bwMode="auto">
          <a:xfrm>
            <a:off x="228600" y="2819400"/>
            <a:ext cx="1752600" cy="1465263"/>
          </a:xfrm>
          <a:prstGeom prst="rect">
            <a:avLst/>
          </a:prstGeom>
          <a:noFill/>
          <a:ln w="9525">
            <a:noFill/>
            <a:miter lim="800000"/>
            <a:headEnd/>
            <a:tailEnd/>
          </a:ln>
        </p:spPr>
        <p:txBody>
          <a:bodyPr>
            <a:spAutoFit/>
          </a:bodyPr>
          <a:lstStyle/>
          <a:p>
            <a:pPr>
              <a:spcBef>
                <a:spcPct val="50000"/>
              </a:spcBef>
            </a:pPr>
            <a:r>
              <a:rPr lang="en-US"/>
              <a:t>Age-Sex Standardized Rate per 100,000 Population: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Asthma Disparities in Children</a:t>
            </a:r>
          </a:p>
        </p:txBody>
      </p:sp>
      <p:sp>
        <p:nvSpPr>
          <p:cNvPr id="28674" name="Rectangle 3"/>
          <p:cNvSpPr>
            <a:spLocks noGrp="1" noChangeArrowheads="1"/>
          </p:cNvSpPr>
          <p:nvPr>
            <p:ph type="body" idx="1"/>
          </p:nvPr>
        </p:nvSpPr>
        <p:spPr>
          <a:xfrm>
            <a:off x="609600" y="1981200"/>
            <a:ext cx="8001000" cy="4373563"/>
          </a:xfrm>
        </p:spPr>
        <p:txBody>
          <a:bodyPr/>
          <a:lstStyle/>
          <a:p>
            <a:pPr>
              <a:lnSpc>
                <a:spcPct val="80000"/>
              </a:lnSpc>
              <a:buClr>
                <a:schemeClr val="folHlink"/>
              </a:buClr>
            </a:pPr>
            <a:r>
              <a:rPr lang="en-US" smtClean="0"/>
              <a:t>Poverty is a significant predictor of asthma and disparate outcomes: children from low income families account for app. 37% of all U.S. children, but represent app. 58% with asthma.</a:t>
            </a:r>
          </a:p>
          <a:p>
            <a:pPr>
              <a:lnSpc>
                <a:spcPct val="80000"/>
              </a:lnSpc>
              <a:buFontTx/>
              <a:buNone/>
            </a:pPr>
            <a:endParaRPr lang="en-US" smtClean="0"/>
          </a:p>
          <a:p>
            <a:pPr>
              <a:lnSpc>
                <a:spcPct val="80000"/>
              </a:lnSpc>
              <a:buClr>
                <a:schemeClr val="folHlink"/>
              </a:buClr>
            </a:pPr>
            <a:r>
              <a:rPr lang="en-US" smtClean="0"/>
              <a:t>Minority children with asthma have disproportionately high school absenteeism, ER visit, and hospitalization rates.</a:t>
            </a:r>
          </a:p>
          <a:p>
            <a:pPr>
              <a:lnSpc>
                <a:spcPct val="80000"/>
              </a:lnSpc>
            </a:pPr>
            <a:endParaRPr lang="en-US" smtClean="0"/>
          </a:p>
          <a:p>
            <a:pPr>
              <a:lnSpc>
                <a:spcPct val="80000"/>
              </a:lnSpc>
              <a:buClr>
                <a:schemeClr val="folHlink"/>
              </a:buClr>
            </a:pPr>
            <a:r>
              <a:rPr lang="en-US" smtClean="0"/>
              <a:t>African-American children are nearly seven times as likely as white children to experience death from asthma.</a:t>
            </a:r>
          </a:p>
          <a:p>
            <a:pPr>
              <a:lnSpc>
                <a:spcPct val="80000"/>
              </a:lnSpc>
            </a:pPr>
            <a:endParaRPr lang="en-US" smtClean="0"/>
          </a:p>
          <a:p>
            <a:pPr>
              <a:lnSpc>
                <a:spcPct val="80000"/>
              </a:lnSpc>
              <a:buClr>
                <a:schemeClr val="folHlink"/>
              </a:buClr>
            </a:pPr>
            <a:r>
              <a:rPr lang="en-US" smtClean="0"/>
              <a:t>Health(care) disparities in treatment and health outcomes among minorities were addressed in detail in several IOM reports, most notably  </a:t>
            </a:r>
            <a:r>
              <a:rPr lang="en-US" smtClean="0">
                <a:latin typeface="Arial" charset="0"/>
              </a:rPr>
              <a:t>“</a:t>
            </a:r>
            <a:r>
              <a:rPr lang="en-US" smtClean="0"/>
              <a:t>Unequal Treatment</a:t>
            </a:r>
            <a:r>
              <a:rPr lang="en-US" smtClean="0">
                <a:latin typeface="Arial" charset="0"/>
              </a:rPr>
              <a:t>”</a:t>
            </a:r>
            <a:r>
              <a:rPr lang="en-US" smtClean="0"/>
              <a:t> (2002) and </a:t>
            </a:r>
            <a:r>
              <a:rPr lang="en-US" smtClean="0">
                <a:latin typeface="Arial" charset="0"/>
              </a:rPr>
              <a:t>“</a:t>
            </a:r>
            <a:r>
              <a:rPr lang="en-US" smtClean="0"/>
              <a:t>Crossing the Quality Chasm</a:t>
            </a:r>
            <a:r>
              <a:rPr lang="en-US" smtClean="0">
                <a:latin typeface="Arial" charset="0"/>
              </a:rPr>
              <a:t>”</a:t>
            </a:r>
            <a:r>
              <a:rPr lang="en-US" smtClean="0"/>
              <a:t> (2001), as well as more recent reports.</a:t>
            </a:r>
          </a:p>
          <a:p>
            <a:pPr>
              <a:lnSpc>
                <a:spcPct val="80000"/>
              </a:lnSpc>
              <a:buFontTx/>
              <a:buNone/>
            </a:pPr>
            <a:r>
              <a:rPr lang="en-US" b="1" smtClean="0"/>
              <a:t/>
            </a:r>
            <a:br>
              <a:rPr lang="en-US" b="1" smtClean="0"/>
            </a:br>
            <a:endParaRPr lang="en-US"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ChangeArrowheads="1"/>
          </p:cNvSpPr>
          <p:nvPr/>
        </p:nvSpPr>
        <p:spPr bwMode="auto">
          <a:xfrm>
            <a:off x="1676400" y="5334000"/>
            <a:ext cx="7467600" cy="1295400"/>
          </a:xfrm>
          <a:prstGeom prst="rect">
            <a:avLst/>
          </a:prstGeom>
          <a:solidFill>
            <a:schemeClr val="bg2">
              <a:alpha val="20000"/>
            </a:schemeClr>
          </a:solidFill>
          <a:ln w="9525">
            <a:noFill/>
            <a:miter lim="800000"/>
            <a:headEnd/>
            <a:tailEnd/>
          </a:ln>
        </p:spPr>
        <p:txBody>
          <a:bodyPr wrap="none" anchor="ctr"/>
          <a:lstStyle/>
          <a:p>
            <a:endParaRPr lang="en-US"/>
          </a:p>
        </p:txBody>
      </p:sp>
      <p:sp>
        <p:nvSpPr>
          <p:cNvPr id="291842" name="Rectangle 3"/>
          <p:cNvSpPr>
            <a:spLocks noChangeArrowheads="1"/>
          </p:cNvSpPr>
          <p:nvPr/>
        </p:nvSpPr>
        <p:spPr bwMode="auto">
          <a:xfrm>
            <a:off x="1676400" y="3810000"/>
            <a:ext cx="7467600" cy="1219200"/>
          </a:xfrm>
          <a:prstGeom prst="rect">
            <a:avLst/>
          </a:prstGeom>
          <a:solidFill>
            <a:srgbClr val="4DACBF">
              <a:alpha val="20000"/>
            </a:srgbClr>
          </a:solidFill>
          <a:ln w="9525">
            <a:noFill/>
            <a:miter lim="800000"/>
            <a:headEnd/>
            <a:tailEnd/>
          </a:ln>
        </p:spPr>
        <p:txBody>
          <a:bodyPr wrap="none" anchor="ctr"/>
          <a:lstStyle/>
          <a:p>
            <a:pPr algn="ctr"/>
            <a:endParaRPr lang="en-US"/>
          </a:p>
        </p:txBody>
      </p:sp>
      <p:sp>
        <p:nvSpPr>
          <p:cNvPr id="291843" name="Rectangle 4"/>
          <p:cNvSpPr>
            <a:spLocks noChangeArrowheads="1"/>
          </p:cNvSpPr>
          <p:nvPr/>
        </p:nvSpPr>
        <p:spPr bwMode="auto">
          <a:xfrm>
            <a:off x="1676400" y="2514600"/>
            <a:ext cx="7467600" cy="914400"/>
          </a:xfrm>
          <a:prstGeom prst="rect">
            <a:avLst/>
          </a:prstGeom>
          <a:solidFill>
            <a:schemeClr val="folHlink">
              <a:alpha val="20000"/>
            </a:schemeClr>
          </a:solidFill>
          <a:ln w="9525">
            <a:noFill/>
            <a:miter lim="800000"/>
            <a:headEnd/>
            <a:tailEnd/>
          </a:ln>
        </p:spPr>
        <p:txBody>
          <a:bodyPr wrap="none" anchor="ctr"/>
          <a:lstStyle/>
          <a:p>
            <a:endParaRPr lang="en-US"/>
          </a:p>
        </p:txBody>
      </p:sp>
      <p:sp>
        <p:nvSpPr>
          <p:cNvPr id="291844" name="Oval 5"/>
          <p:cNvSpPr>
            <a:spLocks noChangeArrowheads="1"/>
          </p:cNvSpPr>
          <p:nvPr/>
        </p:nvSpPr>
        <p:spPr bwMode="auto">
          <a:xfrm>
            <a:off x="0" y="5334000"/>
            <a:ext cx="2286000" cy="1219200"/>
          </a:xfrm>
          <a:prstGeom prst="ellipse">
            <a:avLst/>
          </a:prstGeom>
          <a:solidFill>
            <a:schemeClr val="bg2"/>
          </a:solidFill>
          <a:ln w="9525">
            <a:noFill/>
            <a:round/>
            <a:headEnd/>
            <a:tailEnd/>
          </a:ln>
        </p:spPr>
        <p:txBody>
          <a:bodyPr wrap="none" anchor="ctr"/>
          <a:lstStyle/>
          <a:p>
            <a:endParaRPr lang="en-US"/>
          </a:p>
        </p:txBody>
      </p:sp>
      <p:sp>
        <p:nvSpPr>
          <p:cNvPr id="291845" name="Rectangle 6"/>
          <p:cNvSpPr>
            <a:spLocks noGrp="1" noChangeArrowheads="1"/>
          </p:cNvSpPr>
          <p:nvPr>
            <p:ph type="title"/>
          </p:nvPr>
        </p:nvSpPr>
        <p:spPr>
          <a:xfrm>
            <a:off x="1371600" y="0"/>
            <a:ext cx="7620000" cy="1524000"/>
          </a:xfrm>
        </p:spPr>
        <p:txBody>
          <a:bodyPr/>
          <a:lstStyle/>
          <a:p>
            <a:r>
              <a:rPr lang="en-US" sz="2400" smtClean="0"/>
              <a:t>Evidence-Based Clinical Guidelines Emphasize Proper Medication &amp; Environmental Control Measures and Patient Education</a:t>
            </a:r>
            <a:br>
              <a:rPr lang="en-US" sz="2400" smtClean="0"/>
            </a:br>
            <a:endParaRPr lang="en-US" sz="2500" smtClean="0"/>
          </a:p>
        </p:txBody>
      </p:sp>
      <p:sp>
        <p:nvSpPr>
          <p:cNvPr id="291846" name="Text Box 7"/>
          <p:cNvSpPr txBox="1">
            <a:spLocks noChangeArrowheads="1"/>
          </p:cNvSpPr>
          <p:nvPr/>
        </p:nvSpPr>
        <p:spPr bwMode="auto">
          <a:xfrm>
            <a:off x="304800" y="5761038"/>
            <a:ext cx="1676400" cy="366712"/>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Frutiger 45 Light"/>
              </a:rPr>
              <a:t>Management</a:t>
            </a:r>
          </a:p>
        </p:txBody>
      </p:sp>
      <p:sp>
        <p:nvSpPr>
          <p:cNvPr id="291847" name="Text Box 8"/>
          <p:cNvSpPr txBox="1">
            <a:spLocks noChangeArrowheads="1"/>
          </p:cNvSpPr>
          <p:nvPr/>
        </p:nvSpPr>
        <p:spPr bwMode="auto">
          <a:xfrm>
            <a:off x="2667000" y="1600200"/>
            <a:ext cx="2895600" cy="641350"/>
          </a:xfrm>
          <a:prstGeom prst="rect">
            <a:avLst/>
          </a:prstGeom>
          <a:noFill/>
          <a:ln w="9525">
            <a:noFill/>
            <a:miter lim="800000"/>
            <a:headEnd/>
            <a:tailEnd/>
          </a:ln>
        </p:spPr>
        <p:txBody>
          <a:bodyPr>
            <a:spAutoFit/>
          </a:bodyPr>
          <a:lstStyle/>
          <a:p>
            <a:pPr algn="ctr">
              <a:spcBef>
                <a:spcPct val="50000"/>
              </a:spcBef>
            </a:pPr>
            <a:r>
              <a:rPr lang="en-US" b="1">
                <a:latin typeface="Frutiger 45 Light"/>
              </a:rPr>
              <a:t>Environmental &amp; Housing Interventions</a:t>
            </a:r>
          </a:p>
        </p:txBody>
      </p:sp>
      <p:sp>
        <p:nvSpPr>
          <p:cNvPr id="291848" name="Oval 9"/>
          <p:cNvSpPr>
            <a:spLocks noChangeArrowheads="1"/>
          </p:cNvSpPr>
          <p:nvPr/>
        </p:nvSpPr>
        <p:spPr bwMode="auto">
          <a:xfrm>
            <a:off x="38100" y="3810000"/>
            <a:ext cx="2209800" cy="1219200"/>
          </a:xfrm>
          <a:prstGeom prst="ellipse">
            <a:avLst/>
          </a:prstGeom>
          <a:solidFill>
            <a:srgbClr val="4DACBF"/>
          </a:solidFill>
          <a:ln w="9525">
            <a:noFill/>
            <a:round/>
            <a:headEnd/>
            <a:tailEnd/>
          </a:ln>
        </p:spPr>
        <p:txBody>
          <a:bodyPr wrap="none" anchor="ctr"/>
          <a:lstStyle/>
          <a:p>
            <a:endParaRPr lang="en-US"/>
          </a:p>
        </p:txBody>
      </p:sp>
      <p:sp>
        <p:nvSpPr>
          <p:cNvPr id="291849" name="Text Box 10"/>
          <p:cNvSpPr txBox="1">
            <a:spLocks noChangeArrowheads="1"/>
          </p:cNvSpPr>
          <p:nvPr/>
        </p:nvSpPr>
        <p:spPr bwMode="auto">
          <a:xfrm>
            <a:off x="5867400" y="1600200"/>
            <a:ext cx="2743200" cy="641350"/>
          </a:xfrm>
          <a:prstGeom prst="rect">
            <a:avLst/>
          </a:prstGeom>
          <a:noFill/>
          <a:ln w="9525">
            <a:noFill/>
            <a:miter lim="800000"/>
            <a:headEnd/>
            <a:tailEnd/>
          </a:ln>
        </p:spPr>
        <p:txBody>
          <a:bodyPr>
            <a:spAutoFit/>
          </a:bodyPr>
          <a:lstStyle/>
          <a:p>
            <a:pPr algn="ctr">
              <a:spcBef>
                <a:spcPct val="50000"/>
              </a:spcBef>
            </a:pPr>
            <a:r>
              <a:rPr lang="en-US" b="1">
                <a:latin typeface="Frutiger 45 Light"/>
              </a:rPr>
              <a:t>Clinical &amp; Health Interventions</a:t>
            </a:r>
          </a:p>
        </p:txBody>
      </p:sp>
      <p:sp>
        <p:nvSpPr>
          <p:cNvPr id="291850" name="Text Box 11"/>
          <p:cNvSpPr txBox="1">
            <a:spLocks noChangeArrowheads="1"/>
          </p:cNvSpPr>
          <p:nvPr/>
        </p:nvSpPr>
        <p:spPr bwMode="auto">
          <a:xfrm>
            <a:off x="5943600" y="2514600"/>
            <a:ext cx="3200400" cy="336550"/>
          </a:xfrm>
          <a:prstGeom prst="rect">
            <a:avLst/>
          </a:prstGeom>
          <a:noFill/>
          <a:ln w="9525">
            <a:noFill/>
            <a:miter lim="800000"/>
            <a:headEnd/>
            <a:tailEnd/>
          </a:ln>
        </p:spPr>
        <p:txBody>
          <a:bodyPr>
            <a:spAutoFit/>
          </a:bodyPr>
          <a:lstStyle/>
          <a:p>
            <a:pPr>
              <a:spcBef>
                <a:spcPct val="50000"/>
              </a:spcBef>
            </a:pPr>
            <a:r>
              <a:rPr lang="en-US" sz="1600">
                <a:latin typeface="Frutiger 45 Light"/>
              </a:rPr>
              <a:t>Appropriate medications </a:t>
            </a:r>
          </a:p>
        </p:txBody>
      </p:sp>
      <p:sp>
        <p:nvSpPr>
          <p:cNvPr id="291851" name="Text Box 12"/>
          <p:cNvSpPr txBox="1">
            <a:spLocks noChangeArrowheads="1"/>
          </p:cNvSpPr>
          <p:nvPr/>
        </p:nvSpPr>
        <p:spPr bwMode="auto">
          <a:xfrm>
            <a:off x="5943600" y="2895600"/>
            <a:ext cx="3200400" cy="581025"/>
          </a:xfrm>
          <a:prstGeom prst="rect">
            <a:avLst/>
          </a:prstGeom>
          <a:noFill/>
          <a:ln w="9525">
            <a:noFill/>
            <a:miter lim="800000"/>
            <a:headEnd/>
            <a:tailEnd/>
          </a:ln>
        </p:spPr>
        <p:txBody>
          <a:bodyPr>
            <a:spAutoFit/>
          </a:bodyPr>
          <a:lstStyle/>
          <a:p>
            <a:pPr>
              <a:spcBef>
                <a:spcPct val="50000"/>
              </a:spcBef>
            </a:pPr>
            <a:r>
              <a:rPr lang="en-US" sz="1600">
                <a:latin typeface="Frutiger 45 Light"/>
              </a:rPr>
              <a:t>Healthy self-management behavior  of children and families </a:t>
            </a:r>
          </a:p>
        </p:txBody>
      </p:sp>
      <p:sp>
        <p:nvSpPr>
          <p:cNvPr id="291852" name="Oval 13"/>
          <p:cNvSpPr>
            <a:spLocks noChangeArrowheads="1"/>
          </p:cNvSpPr>
          <p:nvPr/>
        </p:nvSpPr>
        <p:spPr bwMode="auto">
          <a:xfrm>
            <a:off x="38100" y="2438400"/>
            <a:ext cx="2209800" cy="1143000"/>
          </a:xfrm>
          <a:prstGeom prst="ellipse">
            <a:avLst/>
          </a:prstGeom>
          <a:solidFill>
            <a:schemeClr val="folHlink"/>
          </a:solidFill>
          <a:ln w="9525">
            <a:noFill/>
            <a:round/>
            <a:headEnd/>
            <a:tailEnd/>
          </a:ln>
        </p:spPr>
        <p:txBody>
          <a:bodyPr wrap="none" anchor="ctr"/>
          <a:lstStyle/>
          <a:p>
            <a:endParaRPr lang="en-US"/>
          </a:p>
        </p:txBody>
      </p:sp>
      <p:sp>
        <p:nvSpPr>
          <p:cNvPr id="291853" name="Text Box 14"/>
          <p:cNvSpPr txBox="1">
            <a:spLocks noChangeArrowheads="1"/>
          </p:cNvSpPr>
          <p:nvPr/>
        </p:nvSpPr>
        <p:spPr bwMode="auto">
          <a:xfrm>
            <a:off x="304800" y="4098925"/>
            <a:ext cx="1676400" cy="641350"/>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Frutiger 45 Light"/>
              </a:rPr>
              <a:t>Diagnosis &amp; Treatment</a:t>
            </a:r>
          </a:p>
        </p:txBody>
      </p:sp>
      <p:sp>
        <p:nvSpPr>
          <p:cNvPr id="291854" name="Text Box 15"/>
          <p:cNvSpPr txBox="1">
            <a:spLocks noChangeArrowheads="1"/>
          </p:cNvSpPr>
          <p:nvPr/>
        </p:nvSpPr>
        <p:spPr bwMode="auto">
          <a:xfrm>
            <a:off x="304800" y="2819400"/>
            <a:ext cx="1676400" cy="366713"/>
          </a:xfrm>
          <a:prstGeom prst="rect">
            <a:avLst/>
          </a:prstGeom>
          <a:noFill/>
          <a:ln w="9525">
            <a:noFill/>
            <a:miter lim="800000"/>
            <a:headEnd/>
            <a:tailEnd/>
          </a:ln>
        </p:spPr>
        <p:txBody>
          <a:bodyPr>
            <a:spAutoFit/>
          </a:bodyPr>
          <a:lstStyle/>
          <a:p>
            <a:pPr algn="ctr">
              <a:spcBef>
                <a:spcPct val="50000"/>
              </a:spcBef>
            </a:pPr>
            <a:r>
              <a:rPr lang="en-US" b="1">
                <a:solidFill>
                  <a:schemeClr val="bg1"/>
                </a:solidFill>
                <a:latin typeface="Frutiger 45 Light"/>
              </a:rPr>
              <a:t>Prevention</a:t>
            </a:r>
            <a:r>
              <a:rPr lang="en-US" b="1">
                <a:latin typeface="Frutiger 45 Light"/>
              </a:rPr>
              <a:t> </a:t>
            </a:r>
          </a:p>
        </p:txBody>
      </p:sp>
      <p:sp>
        <p:nvSpPr>
          <p:cNvPr id="291855" name="Line 16"/>
          <p:cNvSpPr>
            <a:spLocks noChangeShapeType="1"/>
          </p:cNvSpPr>
          <p:nvPr/>
        </p:nvSpPr>
        <p:spPr bwMode="auto">
          <a:xfrm>
            <a:off x="2667000" y="2209800"/>
            <a:ext cx="2971800" cy="0"/>
          </a:xfrm>
          <a:prstGeom prst="line">
            <a:avLst/>
          </a:prstGeom>
          <a:noFill/>
          <a:ln w="9525">
            <a:solidFill>
              <a:schemeClr val="tx1"/>
            </a:solidFill>
            <a:round/>
            <a:headEnd/>
            <a:tailEnd/>
          </a:ln>
        </p:spPr>
        <p:txBody>
          <a:bodyPr/>
          <a:lstStyle/>
          <a:p>
            <a:endParaRPr lang="en-US"/>
          </a:p>
        </p:txBody>
      </p:sp>
      <p:sp>
        <p:nvSpPr>
          <p:cNvPr id="291856" name="Line 17"/>
          <p:cNvSpPr>
            <a:spLocks noChangeShapeType="1"/>
          </p:cNvSpPr>
          <p:nvPr/>
        </p:nvSpPr>
        <p:spPr bwMode="auto">
          <a:xfrm>
            <a:off x="5867400" y="2209800"/>
            <a:ext cx="2971800" cy="0"/>
          </a:xfrm>
          <a:prstGeom prst="line">
            <a:avLst/>
          </a:prstGeom>
          <a:noFill/>
          <a:ln w="9525">
            <a:solidFill>
              <a:schemeClr val="tx1"/>
            </a:solidFill>
            <a:round/>
            <a:headEnd/>
            <a:tailEnd/>
          </a:ln>
        </p:spPr>
        <p:txBody>
          <a:bodyPr/>
          <a:lstStyle/>
          <a:p>
            <a:endParaRPr lang="en-US"/>
          </a:p>
        </p:txBody>
      </p:sp>
      <p:sp>
        <p:nvSpPr>
          <p:cNvPr id="291857" name="Text Box 18"/>
          <p:cNvSpPr txBox="1">
            <a:spLocks noChangeArrowheads="1"/>
          </p:cNvSpPr>
          <p:nvPr/>
        </p:nvSpPr>
        <p:spPr bwMode="auto">
          <a:xfrm>
            <a:off x="5943600" y="4648200"/>
            <a:ext cx="3200400" cy="336550"/>
          </a:xfrm>
          <a:prstGeom prst="rect">
            <a:avLst/>
          </a:prstGeom>
          <a:noFill/>
          <a:ln w="9525">
            <a:noFill/>
            <a:miter lim="800000"/>
            <a:headEnd/>
            <a:tailEnd/>
          </a:ln>
        </p:spPr>
        <p:txBody>
          <a:bodyPr>
            <a:spAutoFit/>
          </a:bodyPr>
          <a:lstStyle/>
          <a:p>
            <a:pPr>
              <a:spcBef>
                <a:spcPct val="50000"/>
              </a:spcBef>
            </a:pPr>
            <a:r>
              <a:rPr lang="en-US" sz="1600">
                <a:latin typeface="Frutiger 45 Light"/>
              </a:rPr>
              <a:t>Asthma action plan</a:t>
            </a:r>
          </a:p>
        </p:txBody>
      </p:sp>
      <p:sp>
        <p:nvSpPr>
          <p:cNvPr id="291858" name="Text Box 19"/>
          <p:cNvSpPr txBox="1">
            <a:spLocks noChangeArrowheads="1"/>
          </p:cNvSpPr>
          <p:nvPr/>
        </p:nvSpPr>
        <p:spPr bwMode="auto">
          <a:xfrm>
            <a:off x="5943600" y="3886200"/>
            <a:ext cx="3200400" cy="581025"/>
          </a:xfrm>
          <a:prstGeom prst="rect">
            <a:avLst/>
          </a:prstGeom>
          <a:noFill/>
          <a:ln w="9525">
            <a:noFill/>
            <a:miter lim="800000"/>
            <a:headEnd/>
            <a:tailEnd/>
          </a:ln>
        </p:spPr>
        <p:txBody>
          <a:bodyPr>
            <a:spAutoFit/>
          </a:bodyPr>
          <a:lstStyle/>
          <a:p>
            <a:pPr>
              <a:spcBef>
                <a:spcPct val="50000"/>
              </a:spcBef>
            </a:pPr>
            <a:r>
              <a:rPr lang="en-US" sz="1600">
                <a:latin typeface="Frutiger 45 Light"/>
              </a:rPr>
              <a:t>Access to medical home, specialty care, medications</a:t>
            </a:r>
          </a:p>
        </p:txBody>
      </p:sp>
      <p:sp>
        <p:nvSpPr>
          <p:cNvPr id="291859" name="Text Box 20"/>
          <p:cNvSpPr txBox="1">
            <a:spLocks noChangeArrowheads="1"/>
          </p:cNvSpPr>
          <p:nvPr/>
        </p:nvSpPr>
        <p:spPr bwMode="auto">
          <a:xfrm>
            <a:off x="5943600" y="5380038"/>
            <a:ext cx="3200400" cy="1069975"/>
          </a:xfrm>
          <a:prstGeom prst="rect">
            <a:avLst/>
          </a:prstGeom>
          <a:noFill/>
          <a:ln w="9525">
            <a:noFill/>
            <a:miter lim="800000"/>
            <a:headEnd/>
            <a:tailEnd/>
          </a:ln>
        </p:spPr>
        <p:txBody>
          <a:bodyPr>
            <a:spAutoFit/>
          </a:bodyPr>
          <a:lstStyle/>
          <a:p>
            <a:pPr>
              <a:spcBef>
                <a:spcPct val="50000"/>
              </a:spcBef>
            </a:pPr>
            <a:r>
              <a:rPr lang="en-US" sz="1600">
                <a:latin typeface="Frutiger 45 Light"/>
              </a:rPr>
              <a:t>Ongoing asthma care, education and trigger avoidance for children and families; case management when necessary </a:t>
            </a:r>
          </a:p>
        </p:txBody>
      </p:sp>
      <p:sp>
        <p:nvSpPr>
          <p:cNvPr id="291860" name="Text Box 21"/>
          <p:cNvSpPr txBox="1">
            <a:spLocks noChangeArrowheads="1"/>
          </p:cNvSpPr>
          <p:nvPr/>
        </p:nvSpPr>
        <p:spPr bwMode="auto">
          <a:xfrm>
            <a:off x="2516188" y="2514600"/>
            <a:ext cx="3198812" cy="825500"/>
          </a:xfrm>
          <a:prstGeom prst="rect">
            <a:avLst/>
          </a:prstGeom>
          <a:noFill/>
          <a:ln w="9525">
            <a:noFill/>
            <a:miter lim="800000"/>
            <a:headEnd/>
            <a:tailEnd/>
          </a:ln>
        </p:spPr>
        <p:txBody>
          <a:bodyPr>
            <a:spAutoFit/>
          </a:bodyPr>
          <a:lstStyle/>
          <a:p>
            <a:pPr>
              <a:spcBef>
                <a:spcPct val="50000"/>
              </a:spcBef>
            </a:pPr>
            <a:r>
              <a:rPr lang="en-US" sz="1600">
                <a:latin typeface="Frutiger 45 Light"/>
              </a:rPr>
              <a:t>Policy changes to address  remediation of triggers in home and community environments</a:t>
            </a:r>
          </a:p>
        </p:txBody>
      </p:sp>
      <p:sp>
        <p:nvSpPr>
          <p:cNvPr id="291861" name="Text Box 22"/>
          <p:cNvSpPr txBox="1">
            <a:spLocks noChangeArrowheads="1"/>
          </p:cNvSpPr>
          <p:nvPr/>
        </p:nvSpPr>
        <p:spPr bwMode="auto">
          <a:xfrm>
            <a:off x="2516188" y="5380038"/>
            <a:ext cx="3198812" cy="581025"/>
          </a:xfrm>
          <a:prstGeom prst="rect">
            <a:avLst/>
          </a:prstGeom>
          <a:noFill/>
          <a:ln w="9525">
            <a:noFill/>
            <a:miter lim="800000"/>
            <a:headEnd/>
            <a:tailEnd/>
          </a:ln>
        </p:spPr>
        <p:txBody>
          <a:bodyPr>
            <a:spAutoFit/>
          </a:bodyPr>
          <a:lstStyle/>
          <a:p>
            <a:pPr>
              <a:spcBef>
                <a:spcPct val="50000"/>
              </a:spcBef>
            </a:pPr>
            <a:r>
              <a:rPr lang="en-US" sz="1600">
                <a:latin typeface="Frutiger 45 Light"/>
              </a:rPr>
              <a:t>Periodic environmental risk assessment</a:t>
            </a:r>
          </a:p>
        </p:txBody>
      </p:sp>
      <p:sp>
        <p:nvSpPr>
          <p:cNvPr id="291862" name="Text Box 23"/>
          <p:cNvSpPr txBox="1">
            <a:spLocks noChangeArrowheads="1"/>
          </p:cNvSpPr>
          <p:nvPr/>
        </p:nvSpPr>
        <p:spPr bwMode="auto">
          <a:xfrm>
            <a:off x="2516188" y="6065838"/>
            <a:ext cx="3198812" cy="581025"/>
          </a:xfrm>
          <a:prstGeom prst="rect">
            <a:avLst/>
          </a:prstGeom>
          <a:noFill/>
          <a:ln w="9525">
            <a:noFill/>
            <a:miter lim="800000"/>
            <a:headEnd/>
            <a:tailEnd/>
          </a:ln>
        </p:spPr>
        <p:txBody>
          <a:bodyPr>
            <a:spAutoFit/>
          </a:bodyPr>
          <a:lstStyle/>
          <a:p>
            <a:pPr>
              <a:spcBef>
                <a:spcPct val="50000"/>
              </a:spcBef>
            </a:pPr>
            <a:r>
              <a:rPr lang="en-US" sz="1600">
                <a:latin typeface="Frutiger 45 Light"/>
              </a:rPr>
              <a:t>Environmental remediation in the home to address triggers</a:t>
            </a:r>
            <a:r>
              <a:rPr lang="en-US" sz="16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body" idx="4294967295"/>
          </p:nvPr>
        </p:nvSpPr>
        <p:spPr>
          <a:xfrm>
            <a:off x="1143000" y="1447800"/>
            <a:ext cx="7772400" cy="4724400"/>
          </a:xfrm>
        </p:spPr>
        <p:txBody>
          <a:bodyPr/>
          <a:lstStyle/>
          <a:p>
            <a:pPr marL="0" indent="0" algn="ctr" eaLnBrk="1" hangingPunct="1">
              <a:lnSpc>
                <a:spcPct val="90000"/>
              </a:lnSpc>
              <a:buFontTx/>
              <a:buNone/>
            </a:pPr>
            <a:r>
              <a:rPr lang="en-US" sz="2200" smtClean="0"/>
              <a:t>Treating, managing, and ultimately preventing and reducing the burden of asthma represents a critical test of the ability of the U.S. health system – health insurers, clinical care providers, and public health agencies – to </a:t>
            </a:r>
            <a:r>
              <a:rPr lang="en-US" sz="2200" b="1" smtClean="0">
                <a:solidFill>
                  <a:srgbClr val="4DACBF"/>
                </a:solidFill>
              </a:rPr>
              <a:t>work together</a:t>
            </a:r>
            <a:r>
              <a:rPr lang="en-US" sz="2200" smtClean="0"/>
              <a:t>. </a:t>
            </a:r>
          </a:p>
          <a:p>
            <a:pPr marL="0" indent="0" algn="ctr" eaLnBrk="1" hangingPunct="1">
              <a:lnSpc>
                <a:spcPct val="90000"/>
              </a:lnSpc>
              <a:buFontTx/>
              <a:buNone/>
            </a:pPr>
            <a:endParaRPr lang="en-US" sz="2200" smtClean="0"/>
          </a:p>
          <a:p>
            <a:pPr marL="0" indent="0" algn="ctr" eaLnBrk="1" hangingPunct="1">
              <a:lnSpc>
                <a:spcPct val="90000"/>
              </a:lnSpc>
              <a:buFontTx/>
              <a:buNone/>
            </a:pPr>
            <a:endParaRPr lang="en-US" sz="2200" smtClean="0"/>
          </a:p>
          <a:p>
            <a:pPr marL="0" indent="0" algn="ctr" eaLnBrk="1" hangingPunct="1">
              <a:lnSpc>
                <a:spcPct val="90000"/>
              </a:lnSpc>
              <a:buFontTx/>
              <a:buNone/>
            </a:pPr>
            <a:endParaRPr lang="en-US" sz="2200" smtClean="0"/>
          </a:p>
          <a:p>
            <a:pPr marL="0" indent="0" algn="ctr" eaLnBrk="1" hangingPunct="1">
              <a:lnSpc>
                <a:spcPct val="90000"/>
              </a:lnSpc>
              <a:buFontTx/>
              <a:buNone/>
            </a:pPr>
            <a:endParaRPr lang="en-US" sz="2200" smtClean="0"/>
          </a:p>
          <a:p>
            <a:pPr marL="0" indent="0" algn="ctr" eaLnBrk="1" hangingPunct="1">
              <a:lnSpc>
                <a:spcPct val="90000"/>
              </a:lnSpc>
              <a:buFontTx/>
              <a:buNone/>
            </a:pPr>
            <a:endParaRPr lang="en-US" sz="2200" smtClean="0"/>
          </a:p>
          <a:p>
            <a:pPr marL="0" indent="0" algn="ctr" eaLnBrk="1" hangingPunct="1">
              <a:lnSpc>
                <a:spcPct val="90000"/>
              </a:lnSpc>
              <a:buFontTx/>
              <a:buNone/>
            </a:pPr>
            <a:endParaRPr lang="en-US" sz="2200" smtClean="0"/>
          </a:p>
          <a:p>
            <a:pPr marL="0" indent="0" algn="ctr" eaLnBrk="1" hangingPunct="1">
              <a:lnSpc>
                <a:spcPct val="90000"/>
              </a:lnSpc>
              <a:buFontTx/>
              <a:buNone/>
            </a:pPr>
            <a:r>
              <a:rPr lang="en-US" sz="2200" smtClean="0"/>
              <a:t>Addressing asthma demands a focus on the crucial intersection between health care and public health and the environment, a true test of nation's ability to </a:t>
            </a:r>
            <a:r>
              <a:rPr lang="en-US" sz="2200" b="1" smtClean="0">
                <a:solidFill>
                  <a:srgbClr val="4DACBF"/>
                </a:solidFill>
              </a:rPr>
              <a:t>coordinate</a:t>
            </a:r>
            <a:r>
              <a:rPr lang="en-US" sz="2200" smtClean="0"/>
              <a:t> available tools to improve population health. </a:t>
            </a:r>
          </a:p>
        </p:txBody>
      </p:sp>
      <p:sp>
        <p:nvSpPr>
          <p:cNvPr id="292866" name="Rectangle 3"/>
          <p:cNvSpPr>
            <a:spLocks noGrp="1" noChangeArrowheads="1"/>
          </p:cNvSpPr>
          <p:nvPr>
            <p:ph type="title" idx="4294967295"/>
          </p:nvPr>
        </p:nvSpPr>
        <p:spPr/>
        <p:txBody>
          <a:bodyPr/>
          <a:lstStyle/>
          <a:p>
            <a:pPr eaLnBrk="1" hangingPunct="1"/>
            <a:r>
              <a:rPr lang="en-US" sz="3400" smtClean="0"/>
              <a:t>Asthma is Emblematic of the Need to Collaborate &amp; Coordinate</a:t>
            </a:r>
          </a:p>
        </p:txBody>
      </p:sp>
      <p:sp>
        <p:nvSpPr>
          <p:cNvPr id="292867" name="AutoShape 4" descr="team"/>
          <p:cNvSpPr>
            <a:spLocks noChangeArrowheads="1"/>
          </p:cNvSpPr>
          <p:nvPr/>
        </p:nvSpPr>
        <p:spPr bwMode="auto">
          <a:xfrm>
            <a:off x="4114800" y="3048000"/>
            <a:ext cx="1981200" cy="1752600"/>
          </a:xfrm>
          <a:prstGeom prst="roundRect">
            <a:avLst>
              <a:gd name="adj" fmla="val 16667"/>
            </a:avLst>
          </a:prstGeom>
          <a:blipFill dpi="0" rotWithShape="1">
            <a:blip r:embed="rId3" cstate="print"/>
            <a:srcRect/>
            <a:stretch>
              <a:fillRect/>
            </a:stretch>
          </a:blipFill>
          <a:ln w="6350">
            <a:solidFill>
              <a:srgbClr val="C1C1C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ChangeArrowheads="1"/>
          </p:cNvSpPr>
          <p:nvPr/>
        </p:nvSpPr>
        <p:spPr bwMode="auto">
          <a:xfrm>
            <a:off x="2286000" y="2590800"/>
            <a:ext cx="7772400" cy="1470025"/>
          </a:xfrm>
          <a:prstGeom prst="rect">
            <a:avLst/>
          </a:prstGeom>
          <a:noFill/>
          <a:ln w="9525">
            <a:noFill/>
            <a:miter lim="800000"/>
            <a:headEnd/>
            <a:tailEnd/>
          </a:ln>
        </p:spPr>
        <p:txBody>
          <a:bodyPr anchor="ctr"/>
          <a:lstStyle/>
          <a:p>
            <a:pPr algn="ctr"/>
            <a:r>
              <a:rPr lang="en-US" sz="3600" b="1">
                <a:solidFill>
                  <a:srgbClr val="4DACBF"/>
                </a:solidFill>
                <a:latin typeface="Futura T Light"/>
                <a:cs typeface="Tahoma" pitchFamily="34" charset="0"/>
              </a:rPr>
              <a:t>Key Findings</a:t>
            </a:r>
            <a:br>
              <a:rPr lang="en-US" sz="3600" b="1">
                <a:solidFill>
                  <a:srgbClr val="4DACBF"/>
                </a:solidFill>
                <a:latin typeface="Futura T Light"/>
                <a:cs typeface="Tahoma" pitchFamily="34" charset="0"/>
              </a:rPr>
            </a:br>
            <a:r>
              <a:rPr lang="en-US" sz="3600" b="1">
                <a:solidFill>
                  <a:srgbClr val="4DACBF"/>
                </a:solidFill>
                <a:latin typeface="Futura T Light"/>
                <a:cs typeface="Tahoma" pitchFamily="34" charset="0"/>
              </a:rPr>
              <a:t> </a:t>
            </a:r>
            <a:r>
              <a:rPr lang="en-US" sz="3200">
                <a:solidFill>
                  <a:schemeClr val="bg2"/>
                </a:solidFill>
                <a:latin typeface="Futura T Light"/>
                <a:cs typeface="Tahoma" pitchFamily="34" charset="0"/>
              </a:rPr>
              <a:t>Focus on Controllable Factors</a:t>
            </a:r>
          </a:p>
        </p:txBody>
      </p:sp>
      <p:sp>
        <p:nvSpPr>
          <p:cNvPr id="293890" name="Rectangle 3"/>
          <p:cNvSpPr>
            <a:spLocks noChangeArrowheads="1"/>
          </p:cNvSpPr>
          <p:nvPr/>
        </p:nvSpPr>
        <p:spPr bwMode="auto">
          <a:xfrm>
            <a:off x="0" y="152400"/>
            <a:ext cx="9144000" cy="2209800"/>
          </a:xfrm>
          <a:prstGeom prst="rect">
            <a:avLst/>
          </a:prstGeom>
          <a:solidFill>
            <a:schemeClr val="bg1"/>
          </a:solidFill>
          <a:ln w="9525">
            <a:noFill/>
            <a:miter lim="800000"/>
            <a:headEnd/>
            <a:tailEnd/>
          </a:ln>
        </p:spPr>
        <p:txBody>
          <a:bodyPr wrap="none" anchor="ctr"/>
          <a:lstStyle/>
          <a:p>
            <a:endParaRPr lang="en-US"/>
          </a:p>
        </p:txBody>
      </p:sp>
      <p:sp>
        <p:nvSpPr>
          <p:cNvPr id="293891" name="Rectangle 7"/>
          <p:cNvSpPr>
            <a:spLocks noChangeArrowheads="1"/>
          </p:cNvSpPr>
          <p:nvPr/>
        </p:nvSpPr>
        <p:spPr bwMode="auto">
          <a:xfrm>
            <a:off x="0" y="0"/>
            <a:ext cx="9144000" cy="533400"/>
          </a:xfrm>
          <a:prstGeom prst="rect">
            <a:avLst/>
          </a:prstGeom>
          <a:solidFill>
            <a:schemeClr val="folHlink"/>
          </a:solidFill>
          <a:ln w="9525">
            <a:noFill/>
            <a:miter lim="800000"/>
            <a:headEnd/>
            <a:tailEnd/>
          </a:ln>
        </p:spPr>
        <p:txBody>
          <a:bodyPr wrap="none" anchor="ctr"/>
          <a:lstStyle/>
          <a:p>
            <a:endParaRPr lang="en-US"/>
          </a:p>
        </p:txBody>
      </p:sp>
      <p:sp>
        <p:nvSpPr>
          <p:cNvPr id="293892" name="Rectangle 8"/>
          <p:cNvSpPr>
            <a:spLocks noChangeArrowheads="1"/>
          </p:cNvSpPr>
          <p:nvPr/>
        </p:nvSpPr>
        <p:spPr bwMode="auto">
          <a:xfrm>
            <a:off x="0" y="6324600"/>
            <a:ext cx="9144000" cy="533400"/>
          </a:xfrm>
          <a:prstGeom prst="rect">
            <a:avLst/>
          </a:prstGeom>
          <a:solidFill>
            <a:schemeClr val="folHlink"/>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AutoShape 19"/>
          <p:cNvSpPr>
            <a:spLocks noChangeArrowheads="1"/>
          </p:cNvSpPr>
          <p:nvPr/>
        </p:nvSpPr>
        <p:spPr bwMode="auto">
          <a:xfrm>
            <a:off x="1295400" y="5562600"/>
            <a:ext cx="7543800" cy="838200"/>
          </a:xfrm>
          <a:prstGeom prst="roundRect">
            <a:avLst>
              <a:gd name="adj" fmla="val 16667"/>
            </a:avLst>
          </a:prstGeom>
          <a:solidFill>
            <a:srgbClr val="C1C1C1"/>
          </a:solidFill>
          <a:ln w="19050">
            <a:noFill/>
            <a:round/>
            <a:headEnd/>
            <a:tailEnd/>
          </a:ln>
        </p:spPr>
        <p:txBody>
          <a:bodyPr wrap="none" anchor="ctr"/>
          <a:lstStyle/>
          <a:p>
            <a:endParaRPr lang="en-US"/>
          </a:p>
        </p:txBody>
      </p:sp>
      <p:sp>
        <p:nvSpPr>
          <p:cNvPr id="295938" name="AutoShape 9"/>
          <p:cNvSpPr>
            <a:spLocks noChangeArrowheads="1"/>
          </p:cNvSpPr>
          <p:nvPr/>
        </p:nvSpPr>
        <p:spPr bwMode="auto">
          <a:xfrm>
            <a:off x="1295400" y="2743200"/>
            <a:ext cx="7543800" cy="685800"/>
          </a:xfrm>
          <a:prstGeom prst="roundRect">
            <a:avLst>
              <a:gd name="adj" fmla="val 16667"/>
            </a:avLst>
          </a:prstGeom>
          <a:solidFill>
            <a:srgbClr val="C1C1C1">
              <a:alpha val="5882"/>
            </a:srgbClr>
          </a:solidFill>
          <a:ln w="19050">
            <a:solidFill>
              <a:srgbClr val="4DACBF"/>
            </a:solidFill>
            <a:round/>
            <a:headEnd/>
            <a:tailEnd/>
          </a:ln>
        </p:spPr>
        <p:txBody>
          <a:bodyPr wrap="none" anchor="ctr"/>
          <a:lstStyle/>
          <a:p>
            <a:endParaRPr lang="en-US"/>
          </a:p>
        </p:txBody>
      </p:sp>
      <p:sp>
        <p:nvSpPr>
          <p:cNvPr id="295939" name="Rectangle 2"/>
          <p:cNvSpPr>
            <a:spLocks noGrp="1" noChangeArrowheads="1"/>
          </p:cNvSpPr>
          <p:nvPr>
            <p:ph type="title"/>
          </p:nvPr>
        </p:nvSpPr>
        <p:spPr>
          <a:xfrm>
            <a:off x="1828800" y="0"/>
            <a:ext cx="7315200" cy="1143000"/>
          </a:xfrm>
        </p:spPr>
        <p:txBody>
          <a:bodyPr/>
          <a:lstStyle/>
          <a:p>
            <a:pPr eaLnBrk="1" hangingPunct="1"/>
            <a:r>
              <a:rPr lang="en-US" altLang="zh-CN" sz="3400" smtClean="0">
                <a:ea typeface="SimSun"/>
                <a:cs typeface="SimSun"/>
              </a:rPr>
              <a:t>COVERAGE: Factor #1</a:t>
            </a:r>
            <a:endParaRPr lang="en-US" sz="3400" smtClean="0"/>
          </a:p>
        </p:txBody>
      </p:sp>
      <p:sp>
        <p:nvSpPr>
          <p:cNvPr id="295940" name="Rectangle 3"/>
          <p:cNvSpPr>
            <a:spLocks noGrp="1" noChangeArrowheads="1"/>
          </p:cNvSpPr>
          <p:nvPr>
            <p:ph type="body" idx="1"/>
          </p:nvPr>
        </p:nvSpPr>
        <p:spPr>
          <a:xfrm>
            <a:off x="1371600" y="2743200"/>
            <a:ext cx="7391400" cy="1219200"/>
          </a:xfrm>
        </p:spPr>
        <p:txBody>
          <a:bodyPr/>
          <a:lstStyle/>
          <a:p>
            <a:pPr marL="0" indent="0" algn="ctr" eaLnBrk="1" hangingPunct="1">
              <a:buFontTx/>
              <a:buNone/>
            </a:pPr>
            <a:r>
              <a:rPr lang="en-US" sz="1600" smtClean="0"/>
              <a:t>Children with asthma more likely to have insurance but 9% still uninsured </a:t>
            </a:r>
            <a:r>
              <a:rPr lang="en-US" sz="1800" smtClean="0"/>
              <a:t/>
            </a:r>
            <a:br>
              <a:rPr lang="en-US" sz="1800" smtClean="0"/>
            </a:br>
            <a:r>
              <a:rPr lang="en-US" sz="1800" b="1" smtClean="0">
                <a:solidFill>
                  <a:srgbClr val="4DACBF"/>
                </a:solidFill>
              </a:rPr>
              <a:t>1.17 million children with asthma and without coverage</a:t>
            </a:r>
            <a:endParaRPr lang="en-US" sz="1800" smtClean="0"/>
          </a:p>
        </p:txBody>
      </p:sp>
      <p:sp>
        <p:nvSpPr>
          <p:cNvPr id="295941" name="Text Box 4"/>
          <p:cNvSpPr txBox="1">
            <a:spLocks noChangeArrowheads="1"/>
          </p:cNvSpPr>
          <p:nvPr/>
        </p:nvSpPr>
        <p:spPr bwMode="auto">
          <a:xfrm>
            <a:off x="1295400" y="1517650"/>
            <a:ext cx="7543800" cy="996950"/>
          </a:xfrm>
          <a:prstGeom prst="rect">
            <a:avLst/>
          </a:prstGeom>
          <a:solidFill>
            <a:srgbClr val="4DACBF"/>
          </a:solidFill>
          <a:ln w="9525">
            <a:noFill/>
            <a:miter lim="800000"/>
            <a:headEnd/>
            <a:tailEnd/>
          </a:ln>
        </p:spPr>
        <p:txBody>
          <a:bodyPr>
            <a:spAutoFit/>
          </a:bodyPr>
          <a:lstStyle/>
          <a:p>
            <a:pPr algn="ctr">
              <a:lnSpc>
                <a:spcPct val="90000"/>
              </a:lnSpc>
              <a:spcBef>
                <a:spcPct val="20000"/>
              </a:spcBef>
              <a:buClr>
                <a:schemeClr val="accent2"/>
              </a:buClr>
            </a:pPr>
            <a:r>
              <a:rPr lang="en-US" altLang="zh-CN" sz="2200" b="1">
                <a:solidFill>
                  <a:schemeClr val="bg1"/>
                </a:solidFill>
                <a:latin typeface="Frutiger 45 Light"/>
                <a:ea typeface="SimSun"/>
                <a:cs typeface="SimSun"/>
              </a:rPr>
              <a:t>Inadequate access to insurance coverage that pays for appropriate, high quality comprehensive health care and case management</a:t>
            </a:r>
            <a:endParaRPr lang="en-US" sz="2200" b="1">
              <a:solidFill>
                <a:schemeClr val="bg1"/>
              </a:solidFill>
              <a:latin typeface="Frutiger 45 Light"/>
            </a:endParaRPr>
          </a:p>
        </p:txBody>
      </p:sp>
      <p:sp>
        <p:nvSpPr>
          <p:cNvPr id="295942" name="AutoShape 10"/>
          <p:cNvSpPr>
            <a:spLocks noChangeArrowheads="1"/>
          </p:cNvSpPr>
          <p:nvPr/>
        </p:nvSpPr>
        <p:spPr bwMode="auto">
          <a:xfrm>
            <a:off x="1295400" y="3810000"/>
            <a:ext cx="3505200" cy="1447800"/>
          </a:xfrm>
          <a:prstGeom prst="roundRect">
            <a:avLst>
              <a:gd name="adj" fmla="val 16667"/>
            </a:avLst>
          </a:prstGeom>
          <a:solidFill>
            <a:srgbClr val="C1C1C1">
              <a:alpha val="5882"/>
            </a:srgbClr>
          </a:solidFill>
          <a:ln w="19050">
            <a:solidFill>
              <a:srgbClr val="4DACBF"/>
            </a:solidFill>
            <a:round/>
            <a:headEnd/>
            <a:tailEnd/>
          </a:ln>
        </p:spPr>
        <p:txBody>
          <a:bodyPr wrap="none" anchor="ctr"/>
          <a:lstStyle/>
          <a:p>
            <a:endParaRPr lang="en-US"/>
          </a:p>
        </p:txBody>
      </p:sp>
      <p:sp>
        <p:nvSpPr>
          <p:cNvPr id="295943" name="AutoShape 11"/>
          <p:cNvSpPr>
            <a:spLocks noChangeArrowheads="1"/>
          </p:cNvSpPr>
          <p:nvPr/>
        </p:nvSpPr>
        <p:spPr bwMode="auto">
          <a:xfrm>
            <a:off x="5334000" y="3810000"/>
            <a:ext cx="3505200" cy="1447800"/>
          </a:xfrm>
          <a:prstGeom prst="roundRect">
            <a:avLst>
              <a:gd name="adj" fmla="val 16667"/>
            </a:avLst>
          </a:prstGeom>
          <a:solidFill>
            <a:srgbClr val="C1C1C1">
              <a:alpha val="5882"/>
            </a:srgbClr>
          </a:solidFill>
          <a:ln w="19050">
            <a:solidFill>
              <a:srgbClr val="4DACBF"/>
            </a:solidFill>
            <a:round/>
            <a:headEnd/>
            <a:tailEnd/>
          </a:ln>
        </p:spPr>
        <p:txBody>
          <a:bodyPr wrap="none" anchor="ctr"/>
          <a:lstStyle/>
          <a:p>
            <a:endParaRPr lang="en-US"/>
          </a:p>
        </p:txBody>
      </p:sp>
      <p:sp>
        <p:nvSpPr>
          <p:cNvPr id="295944" name="Text Box 13"/>
          <p:cNvSpPr txBox="1">
            <a:spLocks noChangeArrowheads="1"/>
          </p:cNvSpPr>
          <p:nvPr/>
        </p:nvSpPr>
        <p:spPr bwMode="auto">
          <a:xfrm>
            <a:off x="1295400" y="3886200"/>
            <a:ext cx="3429000" cy="1603375"/>
          </a:xfrm>
          <a:prstGeom prst="rect">
            <a:avLst/>
          </a:prstGeom>
          <a:noFill/>
          <a:ln w="9525">
            <a:noFill/>
            <a:miter lim="800000"/>
            <a:headEnd/>
            <a:tailEnd/>
          </a:ln>
        </p:spPr>
        <p:txBody>
          <a:bodyPr>
            <a:spAutoFit/>
          </a:bodyPr>
          <a:lstStyle/>
          <a:p>
            <a:pPr algn="ctr">
              <a:spcBef>
                <a:spcPct val="30000"/>
              </a:spcBef>
            </a:pPr>
            <a:r>
              <a:rPr lang="en-US">
                <a:latin typeface="Frutiger 45 Light"/>
              </a:rPr>
              <a:t>Nearly 600,000 uninsured children with asthma are eligible for MA/CHIP </a:t>
            </a:r>
            <a:r>
              <a:rPr lang="en-US" i="1">
                <a:latin typeface="Frutiger 45 Light"/>
              </a:rPr>
              <a:t>at current eligibility levels</a:t>
            </a:r>
            <a:r>
              <a:rPr lang="en-US">
                <a:latin typeface="Frutiger 45 Light"/>
              </a:rPr>
              <a:t> but not enrolled</a:t>
            </a:r>
          </a:p>
          <a:p>
            <a:pPr>
              <a:spcBef>
                <a:spcPct val="50000"/>
              </a:spcBef>
            </a:pPr>
            <a:endParaRPr lang="en-US">
              <a:latin typeface="Frutiger 45 Light"/>
            </a:endParaRPr>
          </a:p>
        </p:txBody>
      </p:sp>
      <p:sp>
        <p:nvSpPr>
          <p:cNvPr id="295945" name="Text Box 14"/>
          <p:cNvSpPr txBox="1">
            <a:spLocks noChangeArrowheads="1"/>
          </p:cNvSpPr>
          <p:nvPr/>
        </p:nvSpPr>
        <p:spPr bwMode="auto">
          <a:xfrm>
            <a:off x="5372100" y="3938588"/>
            <a:ext cx="3429000" cy="1190625"/>
          </a:xfrm>
          <a:prstGeom prst="rect">
            <a:avLst/>
          </a:prstGeom>
          <a:noFill/>
          <a:ln w="9525">
            <a:noFill/>
            <a:miter lim="800000"/>
            <a:headEnd/>
            <a:tailEnd/>
          </a:ln>
        </p:spPr>
        <p:txBody>
          <a:bodyPr>
            <a:spAutoFit/>
          </a:bodyPr>
          <a:lstStyle/>
          <a:p>
            <a:pPr algn="ctr">
              <a:spcBef>
                <a:spcPct val="50000"/>
              </a:spcBef>
            </a:pPr>
            <a:r>
              <a:rPr lang="en-US">
                <a:latin typeface="Frutiger 45 Light"/>
              </a:rPr>
              <a:t>Extending eligibility to 300% FPL – as in 7 states now – covers an additional 1 million, including 180,000 with asthma</a:t>
            </a:r>
          </a:p>
        </p:txBody>
      </p:sp>
      <p:sp>
        <p:nvSpPr>
          <p:cNvPr id="295946" name="Line 15"/>
          <p:cNvSpPr>
            <a:spLocks noChangeShapeType="1"/>
          </p:cNvSpPr>
          <p:nvPr/>
        </p:nvSpPr>
        <p:spPr bwMode="auto">
          <a:xfrm>
            <a:off x="2971800" y="3429000"/>
            <a:ext cx="0" cy="304800"/>
          </a:xfrm>
          <a:prstGeom prst="line">
            <a:avLst/>
          </a:prstGeom>
          <a:noFill/>
          <a:ln w="28575">
            <a:solidFill>
              <a:srgbClr val="4DACBF"/>
            </a:solidFill>
            <a:round/>
            <a:headEnd/>
            <a:tailEnd type="triangle" w="med" len="med"/>
          </a:ln>
        </p:spPr>
        <p:txBody>
          <a:bodyPr/>
          <a:lstStyle/>
          <a:p>
            <a:endParaRPr lang="en-US"/>
          </a:p>
        </p:txBody>
      </p:sp>
      <p:sp>
        <p:nvSpPr>
          <p:cNvPr id="295947" name="Line 16"/>
          <p:cNvSpPr>
            <a:spLocks noChangeShapeType="1"/>
          </p:cNvSpPr>
          <p:nvPr/>
        </p:nvSpPr>
        <p:spPr bwMode="auto">
          <a:xfrm>
            <a:off x="7086600" y="3429000"/>
            <a:ext cx="0" cy="304800"/>
          </a:xfrm>
          <a:prstGeom prst="line">
            <a:avLst/>
          </a:prstGeom>
          <a:noFill/>
          <a:ln w="28575">
            <a:solidFill>
              <a:srgbClr val="4DACBF"/>
            </a:solidFill>
            <a:round/>
            <a:headEnd/>
            <a:tailEnd type="triangle" w="med" len="med"/>
          </a:ln>
        </p:spPr>
        <p:txBody>
          <a:bodyPr/>
          <a:lstStyle/>
          <a:p>
            <a:endParaRPr lang="en-US"/>
          </a:p>
        </p:txBody>
      </p:sp>
      <p:sp>
        <p:nvSpPr>
          <p:cNvPr id="295948" name="Text Box 17"/>
          <p:cNvSpPr txBox="1">
            <a:spLocks noChangeArrowheads="1"/>
          </p:cNvSpPr>
          <p:nvPr/>
        </p:nvSpPr>
        <p:spPr bwMode="auto">
          <a:xfrm>
            <a:off x="4800600" y="4114800"/>
            <a:ext cx="381000" cy="701675"/>
          </a:xfrm>
          <a:prstGeom prst="rect">
            <a:avLst/>
          </a:prstGeom>
          <a:noFill/>
          <a:ln w="9525">
            <a:noFill/>
            <a:miter lim="800000"/>
            <a:headEnd/>
            <a:tailEnd/>
          </a:ln>
        </p:spPr>
        <p:txBody>
          <a:bodyPr>
            <a:spAutoFit/>
          </a:bodyPr>
          <a:lstStyle/>
          <a:p>
            <a:pPr>
              <a:spcBef>
                <a:spcPct val="50000"/>
              </a:spcBef>
            </a:pPr>
            <a:r>
              <a:rPr lang="en-US" sz="4000">
                <a:solidFill>
                  <a:srgbClr val="4DACBF"/>
                </a:solidFill>
              </a:rPr>
              <a:t>+</a:t>
            </a:r>
          </a:p>
        </p:txBody>
      </p:sp>
      <p:sp>
        <p:nvSpPr>
          <p:cNvPr id="295949" name="Text Box 18"/>
          <p:cNvSpPr txBox="1">
            <a:spLocks noChangeArrowheads="1"/>
          </p:cNvSpPr>
          <p:nvPr/>
        </p:nvSpPr>
        <p:spPr bwMode="auto">
          <a:xfrm>
            <a:off x="1600200" y="5638800"/>
            <a:ext cx="6705600" cy="1114425"/>
          </a:xfrm>
          <a:prstGeom prst="rect">
            <a:avLst/>
          </a:prstGeom>
          <a:noFill/>
          <a:ln w="9525">
            <a:noFill/>
            <a:miter lim="800000"/>
            <a:headEnd/>
            <a:tailEnd/>
          </a:ln>
        </p:spPr>
        <p:txBody>
          <a:bodyPr>
            <a:spAutoFit/>
          </a:bodyPr>
          <a:lstStyle/>
          <a:p>
            <a:pPr algn="ctr">
              <a:spcBef>
                <a:spcPct val="30000"/>
              </a:spcBef>
            </a:pPr>
            <a:r>
              <a:rPr lang="en-US" sz="2000" b="1">
                <a:latin typeface="Frutiger 45 Light"/>
              </a:rPr>
              <a:t>These two steps would </a:t>
            </a:r>
            <a:br>
              <a:rPr lang="en-US" sz="2000" b="1">
                <a:latin typeface="Frutiger 45 Light"/>
              </a:rPr>
            </a:br>
            <a:r>
              <a:rPr lang="en-US" sz="2000" b="1">
                <a:latin typeface="Frutiger 45 Light"/>
              </a:rPr>
              <a:t>cut the total # uninsured children with asthma by 75%</a:t>
            </a:r>
          </a:p>
          <a:p>
            <a:pPr>
              <a:spcBef>
                <a:spcPct val="50000"/>
              </a:spcBef>
            </a:pPr>
            <a:endParaRPr lang="en-US" b="1">
              <a:latin typeface="Frutiger 45 Light"/>
            </a:endParaRPr>
          </a:p>
        </p:txBody>
      </p:sp>
      <p:sp>
        <p:nvSpPr>
          <p:cNvPr id="295950" name="Line 20"/>
          <p:cNvSpPr>
            <a:spLocks noChangeShapeType="1"/>
          </p:cNvSpPr>
          <p:nvPr/>
        </p:nvSpPr>
        <p:spPr bwMode="auto">
          <a:xfrm>
            <a:off x="7086600" y="5257800"/>
            <a:ext cx="0" cy="304800"/>
          </a:xfrm>
          <a:prstGeom prst="line">
            <a:avLst/>
          </a:prstGeom>
          <a:noFill/>
          <a:ln w="28575">
            <a:solidFill>
              <a:srgbClr val="4DACBF"/>
            </a:solidFill>
            <a:round/>
            <a:headEnd/>
            <a:tailEnd type="triangle" w="med" len="med"/>
          </a:ln>
        </p:spPr>
        <p:txBody>
          <a:bodyPr/>
          <a:lstStyle/>
          <a:p>
            <a:endParaRPr lang="en-US"/>
          </a:p>
        </p:txBody>
      </p:sp>
      <p:sp>
        <p:nvSpPr>
          <p:cNvPr id="295951" name="Line 21"/>
          <p:cNvSpPr>
            <a:spLocks noChangeShapeType="1"/>
          </p:cNvSpPr>
          <p:nvPr/>
        </p:nvSpPr>
        <p:spPr bwMode="auto">
          <a:xfrm>
            <a:off x="2971800" y="5257800"/>
            <a:ext cx="0" cy="304800"/>
          </a:xfrm>
          <a:prstGeom prst="line">
            <a:avLst/>
          </a:prstGeom>
          <a:noFill/>
          <a:ln w="28575">
            <a:solidFill>
              <a:srgbClr val="4DACB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p:txBody>
          <a:bodyPr/>
          <a:lstStyle/>
          <a:p>
            <a:r>
              <a:rPr lang="en-US" sz="2600" smtClean="0"/>
              <a:t>Children with Asthma are Disproportionately Covered by Medicaid, 1996-2000</a:t>
            </a:r>
          </a:p>
        </p:txBody>
      </p:sp>
      <p:pic>
        <p:nvPicPr>
          <p:cNvPr id="297986" name="Picture 4"/>
          <p:cNvPicPr>
            <a:picLocks noChangeAspect="1" noChangeArrowheads="1"/>
          </p:cNvPicPr>
          <p:nvPr/>
        </p:nvPicPr>
        <p:blipFill>
          <a:blip r:embed="rId3" cstate="print"/>
          <a:srcRect t="8818" r="4454"/>
          <a:stretch>
            <a:fillRect/>
          </a:stretch>
        </p:blipFill>
        <p:spPr bwMode="auto">
          <a:xfrm>
            <a:off x="260350" y="2133600"/>
            <a:ext cx="8883650" cy="428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ChangeArrowheads="1"/>
          </p:cNvSpPr>
          <p:nvPr>
            <p:ph type="title" idx="4294967295"/>
          </p:nvPr>
        </p:nvSpPr>
        <p:spPr/>
        <p:txBody>
          <a:bodyPr/>
          <a:lstStyle/>
          <a:p>
            <a:r>
              <a:rPr lang="en-US" sz="2600" smtClean="0"/>
              <a:t>Medicaid Covered 34% of All Children and          73% of All Poor Children in 2009</a:t>
            </a:r>
          </a:p>
        </p:txBody>
      </p:sp>
      <p:graphicFrame>
        <p:nvGraphicFramePr>
          <p:cNvPr id="238595" name="Object 3"/>
          <p:cNvGraphicFramePr>
            <a:graphicFrameLocks noChangeAspect="1"/>
          </p:cNvGraphicFramePr>
          <p:nvPr>
            <p:ph idx="4294967295"/>
          </p:nvPr>
        </p:nvGraphicFramePr>
        <p:xfrm>
          <a:off x="1066800" y="1798638"/>
          <a:ext cx="8001000" cy="4371975"/>
        </p:xfrm>
        <a:graphic>
          <a:graphicData uri="http://schemas.openxmlformats.org/presentationml/2006/ole">
            <p:oleObj spid="_x0000_s238595" name="Chart" r:id="rId4" imgW="8001000" imgH="4372051" progId="MSGraph.Chart.8">
              <p:embed followColorScheme="full"/>
            </p:oleObj>
          </a:graphicData>
        </a:graphic>
      </p:graphicFrame>
      <p:sp>
        <p:nvSpPr>
          <p:cNvPr id="238597" name="Text Box 4"/>
          <p:cNvSpPr txBox="1">
            <a:spLocks noChangeArrowheads="1"/>
          </p:cNvSpPr>
          <p:nvPr/>
        </p:nvSpPr>
        <p:spPr bwMode="auto">
          <a:xfrm>
            <a:off x="304800" y="6553200"/>
            <a:ext cx="8839200" cy="366713"/>
          </a:xfrm>
          <a:prstGeom prst="rect">
            <a:avLst/>
          </a:prstGeom>
          <a:noFill/>
          <a:ln w="9525">
            <a:noFill/>
            <a:miter lim="800000"/>
            <a:headEnd/>
            <a:tailEnd/>
          </a:ln>
        </p:spPr>
        <p:txBody>
          <a:bodyPr>
            <a:spAutoFit/>
          </a:bodyPr>
          <a:lstStyle/>
          <a:p>
            <a:pPr eaLnBrk="0" hangingPunct="0">
              <a:spcBef>
                <a:spcPct val="50000"/>
              </a:spcBef>
            </a:pPr>
            <a:r>
              <a:rPr lang="en-US" b="1"/>
              <a:t>Source: ChildTrends Databank, 2010.</a:t>
            </a:r>
          </a:p>
        </p:txBody>
      </p:sp>
      <p:sp>
        <p:nvSpPr>
          <p:cNvPr id="238598" name="Text Box 4"/>
          <p:cNvSpPr txBox="1">
            <a:spLocks noChangeArrowheads="1"/>
          </p:cNvSpPr>
          <p:nvPr/>
        </p:nvSpPr>
        <p:spPr bwMode="auto">
          <a:xfrm>
            <a:off x="609600" y="1676400"/>
            <a:ext cx="8839200" cy="366713"/>
          </a:xfrm>
          <a:prstGeom prst="rect">
            <a:avLst/>
          </a:prstGeom>
          <a:noFill/>
          <a:ln w="9525">
            <a:noFill/>
            <a:miter lim="800000"/>
            <a:headEnd/>
            <a:tailEnd/>
          </a:ln>
        </p:spPr>
        <p:txBody>
          <a:bodyPr>
            <a:spAutoFit/>
          </a:bodyPr>
          <a:lstStyle/>
          <a:p>
            <a:pPr algn="ctr" eaLnBrk="0" hangingPunct="0">
              <a:spcBef>
                <a:spcPct val="50000"/>
              </a:spcBef>
            </a:pPr>
            <a:r>
              <a:rPr lang="en-US" b="1"/>
              <a:t>Among poor children, Medicaid coverage is highest for black children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2"/>
          <p:cNvSpPr>
            <a:spLocks noGrp="1" noChangeArrowheads="1"/>
          </p:cNvSpPr>
          <p:nvPr>
            <p:ph type="title" idx="4294967295"/>
          </p:nvPr>
        </p:nvSpPr>
        <p:spPr/>
        <p:txBody>
          <a:bodyPr/>
          <a:lstStyle/>
          <a:p>
            <a:r>
              <a:rPr lang="en-US" sz="3000" smtClean="0"/>
              <a:t>Medicaid was 2</a:t>
            </a:r>
            <a:r>
              <a:rPr lang="en-US" sz="3000" baseline="30000" smtClean="0"/>
              <a:t>nd</a:t>
            </a:r>
            <a:r>
              <a:rPr lang="en-US" sz="3000" smtClean="0"/>
              <a:t> Largest Payer of Pediatric Asthma Medical Expenditures in 2006</a:t>
            </a:r>
          </a:p>
        </p:txBody>
      </p:sp>
      <p:graphicFrame>
        <p:nvGraphicFramePr>
          <p:cNvPr id="239619" name="Object 3"/>
          <p:cNvGraphicFramePr>
            <a:graphicFrameLocks noChangeAspect="1"/>
          </p:cNvGraphicFramePr>
          <p:nvPr>
            <p:ph idx="4294967295"/>
          </p:nvPr>
        </p:nvGraphicFramePr>
        <p:xfrm>
          <a:off x="1073150" y="1798638"/>
          <a:ext cx="7986713" cy="4373562"/>
        </p:xfrm>
        <a:graphic>
          <a:graphicData uri="http://schemas.openxmlformats.org/presentationml/2006/ole">
            <p:oleObj spid="_x0000_s239619" name="Chart" r:id="rId4" imgW="8229600" imgH="4533900" progId="MSGraph.Chart.8">
              <p:embed followColorScheme="full"/>
            </p:oleObj>
          </a:graphicData>
        </a:graphic>
      </p:graphicFrame>
      <p:sp>
        <p:nvSpPr>
          <p:cNvPr id="239621" name="Text Box 4"/>
          <p:cNvSpPr txBox="1">
            <a:spLocks noChangeArrowheads="1"/>
          </p:cNvSpPr>
          <p:nvPr/>
        </p:nvSpPr>
        <p:spPr bwMode="auto">
          <a:xfrm>
            <a:off x="304800" y="6491288"/>
            <a:ext cx="8839200" cy="366712"/>
          </a:xfrm>
          <a:prstGeom prst="rect">
            <a:avLst/>
          </a:prstGeom>
          <a:noFill/>
          <a:ln w="9525">
            <a:noFill/>
            <a:miter lim="800000"/>
            <a:headEnd/>
            <a:tailEnd/>
          </a:ln>
        </p:spPr>
        <p:txBody>
          <a:bodyPr>
            <a:spAutoFit/>
          </a:bodyPr>
          <a:lstStyle/>
          <a:p>
            <a:pPr eaLnBrk="0" hangingPunct="0">
              <a:spcBef>
                <a:spcPct val="50000"/>
              </a:spcBef>
            </a:pPr>
            <a:r>
              <a:rPr lang="en-US" b="1"/>
              <a:t>Source: Soni, Anita, Statistical Brief # 242, April 2009, Rockville, MD: AHRQ</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2"/>
          <p:cNvSpPr>
            <a:spLocks noGrp="1" noChangeArrowheads="1"/>
          </p:cNvSpPr>
          <p:nvPr>
            <p:ph type="title" idx="4294967295"/>
          </p:nvPr>
        </p:nvSpPr>
        <p:spPr/>
        <p:txBody>
          <a:bodyPr/>
          <a:lstStyle/>
          <a:p>
            <a:r>
              <a:rPr lang="en-US" sz="3000" smtClean="0"/>
              <a:t>Medicaid was Largest Payer of Pediatric Asthma Hospital Discharges in 2006</a:t>
            </a:r>
          </a:p>
        </p:txBody>
      </p:sp>
      <p:graphicFrame>
        <p:nvGraphicFramePr>
          <p:cNvPr id="241667" name="Object 3"/>
          <p:cNvGraphicFramePr>
            <a:graphicFrameLocks noChangeAspect="1"/>
          </p:cNvGraphicFramePr>
          <p:nvPr>
            <p:ph idx="4294967295"/>
          </p:nvPr>
        </p:nvGraphicFramePr>
        <p:xfrm>
          <a:off x="1081088" y="1603375"/>
          <a:ext cx="8018462" cy="4611688"/>
        </p:xfrm>
        <a:graphic>
          <a:graphicData uri="http://schemas.openxmlformats.org/presentationml/2006/ole">
            <p:oleObj spid="_x0000_s241667" name="Chart" r:id="rId4" imgW="8248650" imgH="4743450" progId="MSGraph.Chart.8">
              <p:embed followColorScheme="full"/>
            </p:oleObj>
          </a:graphicData>
        </a:graphic>
      </p:graphicFrame>
      <p:sp>
        <p:nvSpPr>
          <p:cNvPr id="241669" name="Text Box 4"/>
          <p:cNvSpPr txBox="1">
            <a:spLocks noChangeArrowheads="1"/>
          </p:cNvSpPr>
          <p:nvPr/>
        </p:nvSpPr>
        <p:spPr bwMode="auto">
          <a:xfrm>
            <a:off x="304800" y="6491288"/>
            <a:ext cx="8839200" cy="366712"/>
          </a:xfrm>
          <a:prstGeom prst="rect">
            <a:avLst/>
          </a:prstGeom>
          <a:noFill/>
          <a:ln w="9525">
            <a:noFill/>
            <a:miter lim="800000"/>
            <a:headEnd/>
            <a:tailEnd/>
          </a:ln>
        </p:spPr>
        <p:txBody>
          <a:bodyPr>
            <a:spAutoFit/>
          </a:bodyPr>
          <a:lstStyle/>
          <a:p>
            <a:pPr eaLnBrk="0" hangingPunct="0">
              <a:spcBef>
                <a:spcPct val="50000"/>
              </a:spcBef>
            </a:pPr>
            <a:r>
              <a:rPr lang="en-US" b="1"/>
              <a:t>Source: AHRQ, HCUPnet, 2010.</a:t>
            </a:r>
          </a:p>
        </p:txBody>
      </p:sp>
      <p:sp>
        <p:nvSpPr>
          <p:cNvPr id="241670" name="Text Box 4"/>
          <p:cNvSpPr txBox="1">
            <a:spLocks noChangeArrowheads="1"/>
          </p:cNvSpPr>
          <p:nvPr/>
        </p:nvSpPr>
        <p:spPr bwMode="auto">
          <a:xfrm>
            <a:off x="685800" y="5791200"/>
            <a:ext cx="8839200" cy="779463"/>
          </a:xfrm>
          <a:prstGeom prst="rect">
            <a:avLst/>
          </a:prstGeom>
          <a:noFill/>
          <a:ln w="9525">
            <a:noFill/>
            <a:miter lim="800000"/>
            <a:headEnd/>
            <a:tailEnd/>
          </a:ln>
        </p:spPr>
        <p:txBody>
          <a:bodyPr>
            <a:spAutoFit/>
          </a:bodyPr>
          <a:lstStyle/>
          <a:p>
            <a:pPr algn="ctr" eaLnBrk="0" hangingPunct="0">
              <a:spcBef>
                <a:spcPct val="50000"/>
              </a:spcBef>
            </a:pPr>
            <a:r>
              <a:rPr lang="en-US" b="1"/>
              <a:t>Total Discharges: 138,000</a:t>
            </a:r>
          </a:p>
          <a:p>
            <a:pPr algn="ctr" eaLnBrk="0" hangingPunct="0">
              <a:spcBef>
                <a:spcPct val="50000"/>
              </a:spcBef>
            </a:pPr>
            <a:r>
              <a:rPr lang="en-US" b="1"/>
              <a:t>(Mean Charge: $10,000)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a:xfrm>
            <a:off x="1447800" y="0"/>
            <a:ext cx="7696200" cy="1143000"/>
          </a:xfrm>
        </p:spPr>
        <p:txBody>
          <a:bodyPr/>
          <a:lstStyle/>
          <a:p>
            <a:pPr eaLnBrk="1" hangingPunct="1"/>
            <a:r>
              <a:rPr lang="en-US" altLang="zh-CN" sz="3400" smtClean="0">
                <a:ea typeface="SimSun"/>
                <a:cs typeface="SimSun"/>
              </a:rPr>
              <a:t>QUALITY: Factor #2</a:t>
            </a:r>
            <a:r>
              <a:rPr lang="en-US" altLang="zh-CN" sz="2500" smtClean="0">
                <a:ea typeface="SimSun"/>
                <a:cs typeface="SimSun"/>
              </a:rPr>
              <a:t>  </a:t>
            </a:r>
            <a:endParaRPr lang="en-US" sz="2500" smtClean="0"/>
          </a:p>
        </p:txBody>
      </p:sp>
      <p:sp>
        <p:nvSpPr>
          <p:cNvPr id="304130" name="Text Box 5"/>
          <p:cNvSpPr txBox="1">
            <a:spLocks noChangeArrowheads="1"/>
          </p:cNvSpPr>
          <p:nvPr/>
        </p:nvSpPr>
        <p:spPr bwMode="auto">
          <a:xfrm>
            <a:off x="304800" y="6308725"/>
            <a:ext cx="8610600" cy="244475"/>
          </a:xfrm>
          <a:prstGeom prst="rect">
            <a:avLst/>
          </a:prstGeom>
          <a:noFill/>
          <a:ln w="9525">
            <a:noFill/>
            <a:miter lim="800000"/>
            <a:headEnd/>
            <a:tailEnd/>
          </a:ln>
        </p:spPr>
        <p:txBody>
          <a:bodyPr>
            <a:spAutoFit/>
          </a:bodyPr>
          <a:lstStyle/>
          <a:p>
            <a:pPr algn="ctr">
              <a:spcBef>
                <a:spcPct val="50000"/>
              </a:spcBef>
            </a:pPr>
            <a:r>
              <a:rPr lang="en-US" sz="1000" u="sng"/>
              <a:t>Source</a:t>
            </a:r>
            <a:r>
              <a:rPr lang="en-US" sz="1000"/>
              <a:t>: Kim </a:t>
            </a:r>
            <a:r>
              <a:rPr lang="en-US" sz="1000" i="1"/>
              <a:t>et al.</a:t>
            </a:r>
            <a:r>
              <a:rPr lang="en-US" sz="1000"/>
              <a:t> (2009). Health Care Utilization by Children with Asthma, </a:t>
            </a:r>
            <a:r>
              <a:rPr lang="en-US" sz="1000" i="1"/>
              <a:t>Preventing Chronic Disease </a:t>
            </a:r>
            <a:r>
              <a:rPr lang="en-US" sz="1000"/>
              <a:t>Vo. 6:No. 1</a:t>
            </a:r>
          </a:p>
        </p:txBody>
      </p:sp>
      <p:sp>
        <p:nvSpPr>
          <p:cNvPr id="304131" name="Text Box 8"/>
          <p:cNvSpPr txBox="1">
            <a:spLocks noChangeArrowheads="1"/>
          </p:cNvSpPr>
          <p:nvPr/>
        </p:nvSpPr>
        <p:spPr bwMode="auto">
          <a:xfrm>
            <a:off x="1524000" y="1371600"/>
            <a:ext cx="7467600" cy="1006475"/>
          </a:xfrm>
          <a:prstGeom prst="rect">
            <a:avLst/>
          </a:prstGeom>
          <a:solidFill>
            <a:srgbClr val="4DACBF"/>
          </a:solidFill>
          <a:ln w="9525">
            <a:noFill/>
            <a:miter lim="800000"/>
            <a:headEnd/>
            <a:tailEnd/>
          </a:ln>
        </p:spPr>
        <p:txBody>
          <a:bodyPr>
            <a:spAutoFit/>
          </a:bodyPr>
          <a:lstStyle/>
          <a:p>
            <a:pPr algn="ctr">
              <a:spcBef>
                <a:spcPct val="50000"/>
              </a:spcBef>
            </a:pPr>
            <a:r>
              <a:rPr lang="en-US" altLang="zh-CN" sz="2000" b="1">
                <a:solidFill>
                  <a:schemeClr val="bg1"/>
                </a:solidFill>
                <a:latin typeface="Frutiger 45 Light"/>
                <a:ea typeface="SimSun"/>
                <a:cs typeface="SimSun"/>
              </a:rPr>
              <a:t>Suboptimal quality of clinical care, case management, asthma education for many children, including those ineligible for insurance coverage</a:t>
            </a:r>
            <a:endParaRPr lang="en-US" sz="2000" b="1">
              <a:solidFill>
                <a:schemeClr val="bg1"/>
              </a:solidFill>
              <a:latin typeface="Frutiger 45 Light"/>
            </a:endParaRPr>
          </a:p>
        </p:txBody>
      </p:sp>
      <p:pic>
        <p:nvPicPr>
          <p:cNvPr id="304132" name="Picture 10" descr="Figure11-01"/>
          <p:cNvPicPr>
            <a:picLocks noChangeAspect="1" noChangeArrowheads="1"/>
          </p:cNvPicPr>
          <p:nvPr/>
        </p:nvPicPr>
        <p:blipFill>
          <a:blip r:embed="rId3" cstate="print"/>
          <a:srcRect b="16158"/>
          <a:stretch>
            <a:fillRect/>
          </a:stretch>
        </p:blipFill>
        <p:spPr bwMode="auto">
          <a:xfrm>
            <a:off x="0" y="2590800"/>
            <a:ext cx="8991600" cy="347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Text Box 3"/>
          <p:cNvSpPr txBox="1">
            <a:spLocks noChangeArrowheads="1"/>
          </p:cNvSpPr>
          <p:nvPr/>
        </p:nvSpPr>
        <p:spPr bwMode="auto">
          <a:xfrm>
            <a:off x="6705600" y="1447800"/>
            <a:ext cx="184150" cy="366713"/>
          </a:xfrm>
          <a:prstGeom prst="rect">
            <a:avLst/>
          </a:prstGeom>
          <a:noFill/>
          <a:ln w="9525">
            <a:noFill/>
            <a:miter lim="800000"/>
            <a:headEnd/>
            <a:tailEnd/>
          </a:ln>
        </p:spPr>
        <p:txBody>
          <a:bodyPr wrap="none">
            <a:spAutoFit/>
          </a:bodyPr>
          <a:lstStyle/>
          <a:p>
            <a:endParaRPr lang="en-US"/>
          </a:p>
        </p:txBody>
      </p:sp>
      <p:sp>
        <p:nvSpPr>
          <p:cNvPr id="244743" name="Text Box 4"/>
          <p:cNvSpPr txBox="1">
            <a:spLocks noChangeArrowheads="1"/>
          </p:cNvSpPr>
          <p:nvPr/>
        </p:nvSpPr>
        <p:spPr bwMode="auto">
          <a:xfrm>
            <a:off x="685800" y="228600"/>
            <a:ext cx="8458200" cy="1006475"/>
          </a:xfrm>
          <a:prstGeom prst="rect">
            <a:avLst/>
          </a:prstGeom>
          <a:noFill/>
          <a:ln w="9525">
            <a:noFill/>
            <a:miter lim="800000"/>
            <a:headEnd/>
            <a:tailEnd/>
          </a:ln>
        </p:spPr>
        <p:txBody>
          <a:bodyPr>
            <a:spAutoFit/>
          </a:bodyPr>
          <a:lstStyle/>
          <a:p>
            <a:pPr algn="r">
              <a:spcBef>
                <a:spcPct val="50000"/>
              </a:spcBef>
            </a:pPr>
            <a:r>
              <a:rPr lang="en-US" sz="3000" b="1">
                <a:solidFill>
                  <a:srgbClr val="4DACBF"/>
                </a:solidFill>
                <a:latin typeface="Futura T Light"/>
              </a:rPr>
              <a:t>U.S. Hospital Admission Rates for Asthma,          Ages 0-4, by State, 2002-2007 </a:t>
            </a:r>
          </a:p>
        </p:txBody>
      </p:sp>
      <p:sp>
        <p:nvSpPr>
          <p:cNvPr id="244744" name="Text Box 4"/>
          <p:cNvSpPr txBox="1">
            <a:spLocks noChangeArrowheads="1"/>
          </p:cNvSpPr>
          <p:nvPr/>
        </p:nvSpPr>
        <p:spPr bwMode="auto">
          <a:xfrm>
            <a:off x="1219200" y="6583363"/>
            <a:ext cx="6019800" cy="274637"/>
          </a:xfrm>
          <a:prstGeom prst="rect">
            <a:avLst/>
          </a:prstGeom>
          <a:noFill/>
          <a:ln w="9525">
            <a:noFill/>
            <a:miter lim="800000"/>
            <a:headEnd/>
            <a:tailEnd/>
          </a:ln>
        </p:spPr>
        <p:txBody>
          <a:bodyPr>
            <a:spAutoFit/>
          </a:bodyPr>
          <a:lstStyle/>
          <a:p>
            <a:pPr algn="ctr">
              <a:spcBef>
                <a:spcPct val="50000"/>
              </a:spcBef>
            </a:pPr>
            <a:r>
              <a:rPr lang="en-US" sz="1200">
                <a:solidFill>
                  <a:schemeClr val="tx2"/>
                </a:solidFill>
              </a:rPr>
              <a:t>Source: CDC Asthma Control Program State Burden Reports, 2006-2010</a:t>
            </a:r>
          </a:p>
        </p:txBody>
      </p:sp>
      <p:graphicFrame>
        <p:nvGraphicFramePr>
          <p:cNvPr id="244741" name="Object 5"/>
          <p:cNvGraphicFramePr>
            <a:graphicFrameLocks noChangeAspect="1"/>
          </p:cNvGraphicFramePr>
          <p:nvPr>
            <p:ph idx="4294967295"/>
          </p:nvPr>
        </p:nvGraphicFramePr>
        <p:xfrm>
          <a:off x="609600" y="1606550"/>
          <a:ext cx="8534400" cy="4886325"/>
        </p:xfrm>
        <a:graphic>
          <a:graphicData uri="http://schemas.openxmlformats.org/presentationml/2006/ole">
            <p:oleObj spid="_x0000_s244741" name="Chart" r:id="rId4" imgW="8001000" imgH="4581525" progId="MSGraph.Chart.8">
              <p:embed followColorScheme="full"/>
            </p:oleObj>
          </a:graphicData>
        </a:graphic>
      </p:graphicFrame>
      <p:sp>
        <p:nvSpPr>
          <p:cNvPr id="244745" name="Text Box 8"/>
          <p:cNvSpPr txBox="1">
            <a:spLocks noChangeArrowheads="1"/>
          </p:cNvSpPr>
          <p:nvPr/>
        </p:nvSpPr>
        <p:spPr bwMode="auto">
          <a:xfrm>
            <a:off x="0" y="2819400"/>
            <a:ext cx="1752600" cy="915988"/>
          </a:xfrm>
          <a:prstGeom prst="rect">
            <a:avLst/>
          </a:prstGeom>
          <a:noFill/>
          <a:ln w="9525">
            <a:noFill/>
            <a:miter lim="800000"/>
            <a:headEnd/>
            <a:tailEnd/>
          </a:ln>
        </p:spPr>
        <p:txBody>
          <a:bodyPr>
            <a:spAutoFit/>
          </a:bodyPr>
          <a:lstStyle/>
          <a:p>
            <a:pPr>
              <a:spcBef>
                <a:spcPct val="50000"/>
              </a:spcBef>
            </a:pPr>
            <a:r>
              <a:rPr lang="en-US"/>
              <a:t>Rate per 100,000 population: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914400" y="0"/>
            <a:ext cx="8229600" cy="1417638"/>
          </a:xfrm>
        </p:spPr>
        <p:txBody>
          <a:bodyPr/>
          <a:lstStyle/>
          <a:p>
            <a:r>
              <a:rPr lang="en-US" sz="3300" smtClean="0"/>
              <a:t>The Epidemiology of Childhood Asthma</a:t>
            </a:r>
          </a:p>
        </p:txBody>
      </p:sp>
      <p:sp>
        <p:nvSpPr>
          <p:cNvPr id="29698" name="Rectangle 3"/>
          <p:cNvSpPr>
            <a:spLocks noGrp="1" noChangeArrowheads="1"/>
          </p:cNvSpPr>
          <p:nvPr>
            <p:ph type="body" idx="1"/>
          </p:nvPr>
        </p:nvSpPr>
        <p:spPr>
          <a:xfrm>
            <a:off x="1295400" y="1951038"/>
            <a:ext cx="7162800" cy="4906962"/>
          </a:xfrm>
        </p:spPr>
        <p:txBody>
          <a:bodyPr/>
          <a:lstStyle/>
          <a:p>
            <a:pPr>
              <a:lnSpc>
                <a:spcPct val="90000"/>
              </a:lnSpc>
              <a:buClr>
                <a:schemeClr val="folHlink"/>
              </a:buClr>
            </a:pPr>
            <a:r>
              <a:rPr lang="en-US" sz="2400" b="1" i="1" smtClean="0">
                <a:solidFill>
                  <a:schemeClr val="hlink"/>
                </a:solidFill>
              </a:rPr>
              <a:t>Widespread</a:t>
            </a:r>
            <a:r>
              <a:rPr lang="en-US" sz="2400" b="1" i="1" smtClean="0">
                <a:solidFill>
                  <a:schemeClr val="accent2"/>
                </a:solidFill>
              </a:rPr>
              <a:t> </a:t>
            </a:r>
            <a:r>
              <a:rPr lang="en-US" sz="2400" b="1" i="1" smtClean="0"/>
              <a:t>and </a:t>
            </a:r>
            <a:r>
              <a:rPr lang="en-US" sz="2400" b="1" i="1" smtClean="0">
                <a:solidFill>
                  <a:schemeClr val="hlink"/>
                </a:solidFill>
              </a:rPr>
              <a:t>Serious</a:t>
            </a:r>
          </a:p>
          <a:p>
            <a:pPr lvl="1">
              <a:lnSpc>
                <a:spcPct val="90000"/>
              </a:lnSpc>
            </a:pPr>
            <a:r>
              <a:rPr lang="en-US" sz="2400" smtClean="0"/>
              <a:t>1 in 7 ever diagnosed</a:t>
            </a:r>
          </a:p>
          <a:p>
            <a:pPr lvl="1">
              <a:lnSpc>
                <a:spcPct val="90000"/>
              </a:lnSpc>
            </a:pPr>
            <a:r>
              <a:rPr lang="en-US" sz="2400" smtClean="0"/>
              <a:t>9% currently have it</a:t>
            </a:r>
          </a:p>
          <a:p>
            <a:pPr lvl="1">
              <a:lnSpc>
                <a:spcPct val="90000"/>
              </a:lnSpc>
            </a:pPr>
            <a:r>
              <a:rPr lang="en-US" sz="2400" smtClean="0"/>
              <a:t>60% will have at least 1 attack in past year</a:t>
            </a:r>
          </a:p>
          <a:p>
            <a:pPr lvl="2">
              <a:lnSpc>
                <a:spcPct val="90000"/>
              </a:lnSpc>
            </a:pPr>
            <a:r>
              <a:rPr lang="en-US" sz="2000" b="1" smtClean="0"/>
              <a:t>Preventable</a:t>
            </a:r>
            <a:r>
              <a:rPr lang="en-US" sz="2000" smtClean="0">
                <a:solidFill>
                  <a:schemeClr val="accent2"/>
                </a:solidFill>
              </a:rPr>
              <a:t> </a:t>
            </a:r>
          </a:p>
          <a:p>
            <a:pPr lvl="2">
              <a:lnSpc>
                <a:spcPct val="90000"/>
              </a:lnSpc>
              <a:buFontTx/>
              <a:buNone/>
            </a:pPr>
            <a:endParaRPr lang="en-US" sz="2000" smtClean="0">
              <a:solidFill>
                <a:schemeClr val="accent2"/>
              </a:solidFill>
            </a:endParaRPr>
          </a:p>
          <a:p>
            <a:pPr>
              <a:lnSpc>
                <a:spcPct val="90000"/>
              </a:lnSpc>
              <a:buClr>
                <a:schemeClr val="folHlink"/>
              </a:buClr>
            </a:pPr>
            <a:r>
              <a:rPr lang="en-US" sz="2400" b="1" i="1" smtClean="0"/>
              <a:t>Very</a:t>
            </a:r>
            <a:r>
              <a:rPr lang="en-US" sz="2400" b="1" i="1" smtClean="0">
                <a:solidFill>
                  <a:schemeClr val="accent2"/>
                </a:solidFill>
              </a:rPr>
              <a:t> </a:t>
            </a:r>
            <a:r>
              <a:rPr lang="en-US" sz="2400" b="1" i="1" smtClean="0">
                <a:solidFill>
                  <a:schemeClr val="hlink"/>
                </a:solidFill>
              </a:rPr>
              <a:t>Costly</a:t>
            </a:r>
            <a:r>
              <a:rPr lang="en-US" sz="2800" b="1" i="1" smtClean="0">
                <a:solidFill>
                  <a:schemeClr val="hlink"/>
                </a:solidFill>
              </a:rPr>
              <a:t>	</a:t>
            </a:r>
          </a:p>
          <a:p>
            <a:pPr lvl="1">
              <a:lnSpc>
                <a:spcPct val="90000"/>
              </a:lnSpc>
            </a:pPr>
            <a:r>
              <a:rPr lang="en-US" sz="2400" smtClean="0"/>
              <a:t>$8-10 billion in medical expenditures (’10)</a:t>
            </a:r>
          </a:p>
          <a:p>
            <a:pPr lvl="1">
              <a:lnSpc>
                <a:spcPct val="90000"/>
              </a:lnSpc>
            </a:pPr>
            <a:r>
              <a:rPr lang="en-US" sz="2400" smtClean="0"/>
              <a:t>Additional $10 billion in indirect costs</a:t>
            </a:r>
          </a:p>
          <a:p>
            <a:pPr lvl="1">
              <a:lnSpc>
                <a:spcPct val="90000"/>
              </a:lnSpc>
            </a:pPr>
            <a:r>
              <a:rPr lang="en-US" sz="2400" smtClean="0"/>
              <a:t>40% higher ED costs</a:t>
            </a:r>
          </a:p>
          <a:p>
            <a:pPr lvl="2">
              <a:lnSpc>
                <a:spcPct val="90000"/>
              </a:lnSpc>
            </a:pPr>
            <a:r>
              <a:rPr lang="en-US" sz="2000" b="1" smtClean="0"/>
              <a:t>Avoidable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ChangeArrowheads="1"/>
          </p:cNvSpPr>
          <p:nvPr>
            <p:ph type="title" idx="4294967295"/>
          </p:nvPr>
        </p:nvSpPr>
        <p:spPr>
          <a:xfrm>
            <a:off x="609600" y="152400"/>
            <a:ext cx="8534400" cy="1143000"/>
          </a:xfrm>
        </p:spPr>
        <p:txBody>
          <a:bodyPr/>
          <a:lstStyle/>
          <a:p>
            <a:r>
              <a:rPr lang="en-US" sz="2600" smtClean="0"/>
              <a:t>U.S. Hospital Admissions for Asthma, Children and Adults, by Race/Ethnicity, 2002</a:t>
            </a:r>
          </a:p>
        </p:txBody>
      </p:sp>
      <p:pic>
        <p:nvPicPr>
          <p:cNvPr id="307202" name="Picture 4"/>
          <p:cNvPicPr>
            <a:picLocks noChangeAspect="1" noChangeArrowheads="1"/>
          </p:cNvPicPr>
          <p:nvPr/>
        </p:nvPicPr>
        <p:blipFill>
          <a:blip r:embed="rId3" cstate="print"/>
          <a:srcRect t="14285"/>
          <a:stretch>
            <a:fillRect/>
          </a:stretch>
        </p:blipFill>
        <p:spPr bwMode="auto">
          <a:xfrm>
            <a:off x="1219200" y="1293813"/>
            <a:ext cx="7181850" cy="556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idx="4294967295"/>
          </p:nvPr>
        </p:nvSpPr>
        <p:spPr>
          <a:xfrm>
            <a:off x="914400" y="0"/>
            <a:ext cx="8229600" cy="1143000"/>
          </a:xfrm>
        </p:spPr>
        <p:txBody>
          <a:bodyPr/>
          <a:lstStyle/>
          <a:p>
            <a:r>
              <a:rPr lang="en-US" sz="2600" smtClean="0"/>
              <a:t>Hospital Admission Rates for Asthma, All Children Ages 2-17, by Race/Ethnicity, 2001-2004</a:t>
            </a:r>
          </a:p>
        </p:txBody>
      </p:sp>
      <p:pic>
        <p:nvPicPr>
          <p:cNvPr id="308226" name="Picture 4"/>
          <p:cNvPicPr>
            <a:picLocks noChangeAspect="1" noChangeArrowheads="1"/>
          </p:cNvPicPr>
          <p:nvPr/>
        </p:nvPicPr>
        <p:blipFill>
          <a:blip r:embed="rId3" cstate="print"/>
          <a:srcRect/>
          <a:stretch>
            <a:fillRect/>
          </a:stretch>
        </p:blipFill>
        <p:spPr bwMode="auto">
          <a:xfrm>
            <a:off x="2438400" y="1295400"/>
            <a:ext cx="4745038" cy="5334000"/>
          </a:xfrm>
          <a:prstGeom prst="rect">
            <a:avLst/>
          </a:prstGeom>
          <a:noFill/>
          <a:ln w="9525">
            <a:noFill/>
            <a:miter lim="800000"/>
            <a:headEnd/>
            <a:tailEnd/>
          </a:ln>
        </p:spPr>
      </p:pic>
      <p:sp>
        <p:nvSpPr>
          <p:cNvPr id="308227" name="Text Box 7"/>
          <p:cNvSpPr txBox="1">
            <a:spLocks noChangeArrowheads="1"/>
          </p:cNvSpPr>
          <p:nvPr/>
        </p:nvSpPr>
        <p:spPr bwMode="auto">
          <a:xfrm>
            <a:off x="3505200" y="2971800"/>
            <a:ext cx="4114800" cy="915988"/>
          </a:xfrm>
          <a:prstGeom prst="rect">
            <a:avLst/>
          </a:prstGeom>
          <a:solidFill>
            <a:srgbClr val="FFFF00"/>
          </a:solidFill>
          <a:ln w="9525">
            <a:noFill/>
            <a:miter lim="800000"/>
            <a:headEnd/>
            <a:tailEnd/>
          </a:ln>
        </p:spPr>
        <p:txBody>
          <a:bodyPr>
            <a:spAutoFit/>
          </a:bodyPr>
          <a:lstStyle/>
          <a:p>
            <a:pPr>
              <a:spcBef>
                <a:spcPct val="50000"/>
              </a:spcBef>
            </a:pPr>
            <a:r>
              <a:rPr lang="en-US"/>
              <a:t>Consistently one of the largest disparities in QOC for Black compared to white children – 4x more likely</a:t>
            </a:r>
          </a:p>
        </p:txBody>
      </p:sp>
      <p:sp>
        <p:nvSpPr>
          <p:cNvPr id="308228" name="Text Box 7"/>
          <p:cNvSpPr txBox="1">
            <a:spLocks noChangeArrowheads="1"/>
          </p:cNvSpPr>
          <p:nvPr/>
        </p:nvSpPr>
        <p:spPr bwMode="auto">
          <a:xfrm>
            <a:off x="1447800" y="6491288"/>
            <a:ext cx="7696200" cy="366712"/>
          </a:xfrm>
          <a:prstGeom prst="rect">
            <a:avLst/>
          </a:prstGeom>
          <a:noFill/>
          <a:ln w="9525">
            <a:noFill/>
            <a:miter lim="800000"/>
            <a:headEnd/>
            <a:tailEnd/>
          </a:ln>
        </p:spPr>
        <p:txBody>
          <a:bodyPr>
            <a:spAutoFit/>
          </a:bodyPr>
          <a:lstStyle/>
          <a:p>
            <a:pPr>
              <a:spcBef>
                <a:spcPct val="50000"/>
              </a:spcBef>
            </a:pPr>
            <a:r>
              <a:rPr lang="en-US"/>
              <a:t>Source: AHRQ, HCUP SID disparities analysis file, 2001-2004.</a:t>
            </a:r>
          </a:p>
        </p:txBody>
      </p:sp>
      <p:sp>
        <p:nvSpPr>
          <p:cNvPr id="308229" name="Text Box 6"/>
          <p:cNvSpPr txBox="1">
            <a:spLocks noChangeArrowheads="1"/>
          </p:cNvSpPr>
          <p:nvPr/>
        </p:nvSpPr>
        <p:spPr bwMode="auto">
          <a:xfrm>
            <a:off x="457200" y="2819400"/>
            <a:ext cx="1752600" cy="915988"/>
          </a:xfrm>
          <a:prstGeom prst="rect">
            <a:avLst/>
          </a:prstGeom>
          <a:noFill/>
          <a:ln w="9525">
            <a:noFill/>
            <a:miter lim="800000"/>
            <a:headEnd/>
            <a:tailEnd/>
          </a:ln>
        </p:spPr>
        <p:txBody>
          <a:bodyPr>
            <a:spAutoFit/>
          </a:bodyPr>
          <a:lstStyle/>
          <a:p>
            <a:pPr>
              <a:spcBef>
                <a:spcPct val="50000"/>
              </a:spcBef>
            </a:pPr>
            <a:r>
              <a:rPr lang="en-US"/>
              <a:t>Rate per 100,000 population: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ChangeArrowheads="1"/>
          </p:cNvSpPr>
          <p:nvPr>
            <p:ph type="title" idx="4294967295"/>
          </p:nvPr>
        </p:nvSpPr>
        <p:spPr>
          <a:xfrm>
            <a:off x="914400" y="0"/>
            <a:ext cx="8229600" cy="1143000"/>
          </a:xfrm>
        </p:spPr>
        <p:txBody>
          <a:bodyPr/>
          <a:lstStyle/>
          <a:p>
            <a:r>
              <a:rPr lang="en-US" sz="2600" smtClean="0"/>
              <a:t>Hospital Admission Rates for Asthma, Black Children Ages 2-17, by Median Income, 2001-2004</a:t>
            </a:r>
          </a:p>
        </p:txBody>
      </p:sp>
      <p:pic>
        <p:nvPicPr>
          <p:cNvPr id="309250" name="Picture 4"/>
          <p:cNvPicPr>
            <a:picLocks noGrp="1" noChangeAspect="1" noChangeArrowheads="1"/>
          </p:cNvPicPr>
          <p:nvPr>
            <p:ph type="body" idx="4294967295"/>
          </p:nvPr>
        </p:nvPicPr>
        <p:blipFill>
          <a:blip r:embed="rId3" cstate="print"/>
          <a:srcRect/>
          <a:stretch>
            <a:fillRect/>
          </a:stretch>
        </p:blipFill>
        <p:spPr>
          <a:xfrm>
            <a:off x="2057400" y="1296988"/>
            <a:ext cx="5343525" cy="5272087"/>
          </a:xfrm>
        </p:spPr>
      </p:pic>
      <p:sp>
        <p:nvSpPr>
          <p:cNvPr id="309251" name="Text Box 5"/>
          <p:cNvSpPr txBox="1">
            <a:spLocks noChangeArrowheads="1"/>
          </p:cNvSpPr>
          <p:nvPr/>
        </p:nvSpPr>
        <p:spPr bwMode="auto">
          <a:xfrm>
            <a:off x="1447800" y="6491288"/>
            <a:ext cx="7696200" cy="366712"/>
          </a:xfrm>
          <a:prstGeom prst="rect">
            <a:avLst/>
          </a:prstGeom>
          <a:noFill/>
          <a:ln w="9525">
            <a:noFill/>
            <a:miter lim="800000"/>
            <a:headEnd/>
            <a:tailEnd/>
          </a:ln>
        </p:spPr>
        <p:txBody>
          <a:bodyPr>
            <a:spAutoFit/>
          </a:bodyPr>
          <a:lstStyle/>
          <a:p>
            <a:pPr>
              <a:spcBef>
                <a:spcPct val="50000"/>
              </a:spcBef>
            </a:pPr>
            <a:r>
              <a:rPr lang="en-US"/>
              <a:t>Source: AHRQ, HCUP SID disparities analysis file, 2001-2004.</a:t>
            </a:r>
          </a:p>
        </p:txBody>
      </p:sp>
      <p:sp>
        <p:nvSpPr>
          <p:cNvPr id="309252" name="Text Box 5"/>
          <p:cNvSpPr txBox="1">
            <a:spLocks noChangeArrowheads="1"/>
          </p:cNvSpPr>
          <p:nvPr/>
        </p:nvSpPr>
        <p:spPr bwMode="auto">
          <a:xfrm>
            <a:off x="457200" y="2819400"/>
            <a:ext cx="1752600" cy="915988"/>
          </a:xfrm>
          <a:prstGeom prst="rect">
            <a:avLst/>
          </a:prstGeom>
          <a:noFill/>
          <a:ln w="9525">
            <a:noFill/>
            <a:miter lim="800000"/>
            <a:headEnd/>
            <a:tailEnd/>
          </a:ln>
        </p:spPr>
        <p:txBody>
          <a:bodyPr>
            <a:spAutoFit/>
          </a:bodyPr>
          <a:lstStyle/>
          <a:p>
            <a:pPr>
              <a:spcBef>
                <a:spcPct val="50000"/>
              </a:spcBef>
            </a:pPr>
            <a:r>
              <a:rPr lang="en-US"/>
              <a:t>Rate per 100,000 Population: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9" name="Rectangle 2"/>
          <p:cNvSpPr>
            <a:spLocks noGrp="1" noChangeArrowheads="1"/>
          </p:cNvSpPr>
          <p:nvPr>
            <p:ph type="title" idx="4294967295"/>
          </p:nvPr>
        </p:nvSpPr>
        <p:spPr/>
        <p:txBody>
          <a:bodyPr/>
          <a:lstStyle/>
          <a:p>
            <a:r>
              <a:rPr lang="en-US" sz="3400" smtClean="0"/>
              <a:t>Use of Appropriate Medications for Asthma, Children Ages 5-17, 2008</a:t>
            </a:r>
          </a:p>
        </p:txBody>
      </p:sp>
      <p:graphicFrame>
        <p:nvGraphicFramePr>
          <p:cNvPr id="257027" name="Object 3"/>
          <p:cNvGraphicFramePr>
            <a:graphicFrameLocks noChangeAspect="1"/>
          </p:cNvGraphicFramePr>
          <p:nvPr>
            <p:ph sz="half" idx="4294967295"/>
          </p:nvPr>
        </p:nvGraphicFramePr>
        <p:xfrm>
          <a:off x="1066800" y="1798638"/>
          <a:ext cx="3924300" cy="4371975"/>
        </p:xfrm>
        <a:graphic>
          <a:graphicData uri="http://schemas.openxmlformats.org/presentationml/2006/ole">
            <p:oleObj spid="_x0000_s257027" name="Chart" r:id="rId4" imgW="3924300" imgH="4372051" progId="MSGraph.Chart.8">
              <p:embed followColorScheme="full"/>
            </p:oleObj>
          </a:graphicData>
        </a:graphic>
      </p:graphicFrame>
      <p:graphicFrame>
        <p:nvGraphicFramePr>
          <p:cNvPr id="257028" name="Object 4"/>
          <p:cNvGraphicFramePr>
            <a:graphicFrameLocks noChangeAspect="1"/>
          </p:cNvGraphicFramePr>
          <p:nvPr>
            <p:ph sz="half" idx="4294967295"/>
          </p:nvPr>
        </p:nvGraphicFramePr>
        <p:xfrm>
          <a:off x="5334000" y="2590800"/>
          <a:ext cx="3810000" cy="3533775"/>
        </p:xfrm>
        <a:graphic>
          <a:graphicData uri="http://schemas.openxmlformats.org/presentationml/2006/ole">
            <p:oleObj spid="_x0000_s257028" name="Chart" r:id="rId5" imgW="3924300" imgH="4372051" progId="MSGraph.Chart.8">
              <p:embed followColorScheme="full"/>
            </p:oleObj>
          </a:graphicData>
        </a:graphic>
      </p:graphicFrame>
      <p:sp>
        <p:nvSpPr>
          <p:cNvPr id="257030" name="Text Box 7"/>
          <p:cNvSpPr txBox="1">
            <a:spLocks noChangeArrowheads="1"/>
          </p:cNvSpPr>
          <p:nvPr/>
        </p:nvSpPr>
        <p:spPr bwMode="auto">
          <a:xfrm>
            <a:off x="533400" y="6172200"/>
            <a:ext cx="7696200" cy="581025"/>
          </a:xfrm>
          <a:prstGeom prst="rect">
            <a:avLst/>
          </a:prstGeom>
          <a:noFill/>
          <a:ln w="9525">
            <a:noFill/>
            <a:miter lim="800000"/>
            <a:headEnd/>
            <a:tailEnd/>
          </a:ln>
        </p:spPr>
        <p:txBody>
          <a:bodyPr>
            <a:spAutoFit/>
          </a:bodyPr>
          <a:lstStyle/>
          <a:p>
            <a:pPr>
              <a:spcBef>
                <a:spcPct val="50000"/>
              </a:spcBef>
            </a:pPr>
            <a:r>
              <a:rPr lang="en-US" sz="1600"/>
              <a:t>Source: HHS, Annual Report on the Quality of Care for Children in Medicaid and CHIP, 2010; PA Department of Public Welfare, ACCESS Plus Data, 2009.</a:t>
            </a:r>
          </a:p>
        </p:txBody>
      </p:sp>
      <p:sp>
        <p:nvSpPr>
          <p:cNvPr id="257031" name="Text Box 8"/>
          <p:cNvSpPr txBox="1">
            <a:spLocks noChangeArrowheads="1"/>
          </p:cNvSpPr>
          <p:nvPr/>
        </p:nvSpPr>
        <p:spPr bwMode="auto">
          <a:xfrm>
            <a:off x="6324600" y="1905000"/>
            <a:ext cx="1828800" cy="346075"/>
          </a:xfrm>
          <a:prstGeom prst="rect">
            <a:avLst/>
          </a:prstGeom>
          <a:noFill/>
          <a:ln w="9525">
            <a:solidFill>
              <a:schemeClr val="tx1"/>
            </a:solidFill>
            <a:miter lim="800000"/>
            <a:headEnd/>
            <a:tailEnd/>
          </a:ln>
        </p:spPr>
        <p:txBody>
          <a:bodyPr>
            <a:spAutoFit/>
          </a:bodyPr>
          <a:lstStyle/>
          <a:p>
            <a:pPr algn="ctr">
              <a:spcBef>
                <a:spcPct val="50000"/>
              </a:spcBef>
            </a:pPr>
            <a:r>
              <a:rPr lang="en-US" sz="1600" b="1"/>
              <a:t>Pennsylvania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ChangeArrowheads="1"/>
          </p:cNvSpPr>
          <p:nvPr/>
        </p:nvSpPr>
        <p:spPr bwMode="auto">
          <a:xfrm>
            <a:off x="1219200" y="1600200"/>
            <a:ext cx="7924800" cy="1524000"/>
          </a:xfrm>
          <a:prstGeom prst="rect">
            <a:avLst/>
          </a:prstGeom>
          <a:solidFill>
            <a:srgbClr val="4DACBF"/>
          </a:solidFill>
          <a:ln w="9525">
            <a:noFill/>
            <a:miter lim="800000"/>
            <a:headEnd/>
            <a:tailEnd/>
          </a:ln>
        </p:spPr>
        <p:txBody>
          <a:bodyPr anchor="ctr"/>
          <a:lstStyle/>
          <a:p>
            <a:pPr algn="ctr"/>
            <a:r>
              <a:rPr lang="en-US" altLang="zh-CN" sz="2000" b="1">
                <a:solidFill>
                  <a:schemeClr val="bg1"/>
                </a:solidFill>
                <a:latin typeface="Frutiger 45 Light"/>
                <a:ea typeface="SimSun"/>
                <a:cs typeface="Tahoma" pitchFamily="34" charset="0"/>
              </a:rPr>
              <a:t>Failure to address the indoor air environment and other indoor asthma triggers as well as outdoor environmental triggers that affect communities in which children live and grow</a:t>
            </a:r>
            <a:endParaRPr lang="en-US" sz="2000" b="1">
              <a:solidFill>
                <a:schemeClr val="bg1"/>
              </a:solidFill>
              <a:latin typeface="Frutiger 45 Light"/>
              <a:ea typeface="SimSun"/>
              <a:cs typeface="Tahoma" pitchFamily="34" charset="0"/>
            </a:endParaRPr>
          </a:p>
        </p:txBody>
      </p:sp>
      <p:sp>
        <p:nvSpPr>
          <p:cNvPr id="311298" name="Rectangle 5"/>
          <p:cNvSpPr>
            <a:spLocks noGrp="1" noChangeArrowheads="1"/>
          </p:cNvSpPr>
          <p:nvPr>
            <p:ph type="title"/>
          </p:nvPr>
        </p:nvSpPr>
        <p:spPr/>
        <p:txBody>
          <a:bodyPr/>
          <a:lstStyle/>
          <a:p>
            <a:pPr eaLnBrk="1" hangingPunct="1"/>
            <a:r>
              <a:rPr lang="en-US" altLang="zh-CN" smtClean="0">
                <a:ea typeface="SimSun"/>
                <a:cs typeface="SimSun"/>
              </a:rPr>
              <a:t>ENVIRONMENT: Factor #3  </a:t>
            </a:r>
            <a:endParaRPr lang="en-US" smtClean="0"/>
          </a:p>
        </p:txBody>
      </p:sp>
      <p:sp>
        <p:nvSpPr>
          <p:cNvPr id="311299" name="Rectangle 6"/>
          <p:cNvSpPr>
            <a:spLocks noGrp="1" noChangeArrowheads="1"/>
          </p:cNvSpPr>
          <p:nvPr>
            <p:ph type="body" idx="1"/>
          </p:nvPr>
        </p:nvSpPr>
        <p:spPr>
          <a:xfrm>
            <a:off x="1295400" y="3657600"/>
            <a:ext cx="7315200" cy="2514600"/>
          </a:xfrm>
        </p:spPr>
        <p:txBody>
          <a:bodyPr/>
          <a:lstStyle/>
          <a:p>
            <a:pPr>
              <a:buClr>
                <a:schemeClr val="folHlink"/>
              </a:buClr>
            </a:pPr>
            <a:r>
              <a:rPr lang="en-US" b="1" smtClean="0"/>
              <a:t>Approximately 64% of children live in counties where the 8 hour ozone standard is violated at least 1 day annually</a:t>
            </a:r>
          </a:p>
          <a:p>
            <a:endParaRPr lang="en-US" b="1" smtClean="0"/>
          </a:p>
          <a:p>
            <a:pPr>
              <a:buClr>
                <a:schemeClr val="folHlink"/>
              </a:buClr>
            </a:pPr>
            <a:r>
              <a:rPr lang="en-US" b="1" smtClean="0"/>
              <a:t>Over 60% live in communities where 1 or more federal air quality standards are not met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3"/>
          <p:cNvSpPr>
            <a:spLocks noChangeArrowheads="1"/>
          </p:cNvSpPr>
          <p:nvPr/>
        </p:nvSpPr>
        <p:spPr bwMode="auto">
          <a:xfrm>
            <a:off x="1219200" y="1447800"/>
            <a:ext cx="7924800" cy="1371600"/>
          </a:xfrm>
          <a:prstGeom prst="rect">
            <a:avLst/>
          </a:prstGeom>
          <a:solidFill>
            <a:srgbClr val="4DACBF"/>
          </a:solidFill>
          <a:ln w="9525">
            <a:noFill/>
            <a:miter lim="800000"/>
            <a:headEnd/>
            <a:tailEnd/>
          </a:ln>
        </p:spPr>
        <p:txBody>
          <a:bodyPr anchor="ctr"/>
          <a:lstStyle/>
          <a:p>
            <a:pPr algn="ctr"/>
            <a:r>
              <a:rPr lang="en-US" altLang="zh-CN" sz="2000" b="1">
                <a:solidFill>
                  <a:schemeClr val="bg1"/>
                </a:solidFill>
                <a:latin typeface="Frutiger 45 Light"/>
                <a:ea typeface="SimSun"/>
                <a:cs typeface="Tahoma" pitchFamily="34" charset="0"/>
              </a:rPr>
              <a:t>Absence of systematic means for monitoring asthma prevalence and treatment effectiveness at the local level and for deploying targeted resources to most burdened communities</a:t>
            </a:r>
            <a:endParaRPr lang="en-US" sz="2000" b="1">
              <a:solidFill>
                <a:schemeClr val="bg1"/>
              </a:solidFill>
              <a:latin typeface="Frutiger 45 Light"/>
              <a:ea typeface="SimSun"/>
              <a:cs typeface="Tahoma" pitchFamily="34" charset="0"/>
            </a:endParaRPr>
          </a:p>
        </p:txBody>
      </p:sp>
      <p:sp>
        <p:nvSpPr>
          <p:cNvPr id="313346" name="Rectangle 5"/>
          <p:cNvSpPr>
            <a:spLocks noGrp="1" noChangeArrowheads="1"/>
          </p:cNvSpPr>
          <p:nvPr>
            <p:ph type="title"/>
          </p:nvPr>
        </p:nvSpPr>
        <p:spPr>
          <a:xfrm>
            <a:off x="1295400" y="0"/>
            <a:ext cx="7696200" cy="1143000"/>
          </a:xfrm>
        </p:spPr>
        <p:txBody>
          <a:bodyPr/>
          <a:lstStyle/>
          <a:p>
            <a:pPr eaLnBrk="1" hangingPunct="1"/>
            <a:r>
              <a:rPr lang="en-US" altLang="zh-CN" smtClean="0">
                <a:ea typeface="SimSun"/>
                <a:cs typeface="SimSun"/>
              </a:rPr>
              <a:t>Surveillance DATA: Factor #4</a:t>
            </a:r>
            <a:endParaRPr lang="en-US" smtClean="0"/>
          </a:p>
        </p:txBody>
      </p:sp>
      <p:sp>
        <p:nvSpPr>
          <p:cNvPr id="313347" name="Rectangle 7"/>
          <p:cNvSpPr>
            <a:spLocks noChangeArrowheads="1"/>
          </p:cNvSpPr>
          <p:nvPr/>
        </p:nvSpPr>
        <p:spPr bwMode="auto">
          <a:xfrm>
            <a:off x="1219200" y="3124200"/>
            <a:ext cx="7315200" cy="1143000"/>
          </a:xfrm>
          <a:prstGeom prst="rect">
            <a:avLst/>
          </a:prstGeom>
          <a:noFill/>
          <a:ln w="9525">
            <a:noFill/>
            <a:miter lim="800000"/>
            <a:headEnd/>
            <a:tailEnd/>
          </a:ln>
        </p:spPr>
        <p:txBody>
          <a:bodyPr/>
          <a:lstStyle/>
          <a:p>
            <a:pPr marL="342900" indent="-342900" eaLnBrk="0" hangingPunct="0">
              <a:spcBef>
                <a:spcPct val="20000"/>
              </a:spcBef>
              <a:buClr>
                <a:schemeClr val="folHlink"/>
              </a:buClr>
              <a:buFontTx/>
              <a:buChar char="•"/>
            </a:pPr>
            <a:r>
              <a:rPr lang="en-US" sz="2000" b="1">
                <a:solidFill>
                  <a:srgbClr val="636363"/>
                </a:solidFill>
                <a:latin typeface="Frutiger 45 Light"/>
              </a:rPr>
              <a:t>Prevalence of over 43% in West Brookfield in Massachusetts, compared to over 20% in 4 other communities and 5-15% in the remaining areas of the state</a:t>
            </a:r>
          </a:p>
          <a:p>
            <a:pPr marL="342900" indent="-342900" eaLnBrk="0" hangingPunct="0">
              <a:spcBef>
                <a:spcPct val="20000"/>
              </a:spcBef>
              <a:buClr>
                <a:schemeClr val="accent2"/>
              </a:buClr>
              <a:buFontTx/>
              <a:buChar char="•"/>
            </a:pPr>
            <a:endParaRPr lang="en-US" sz="2000" b="1">
              <a:solidFill>
                <a:srgbClr val="636363"/>
              </a:solidFill>
              <a:latin typeface="Frutiger 45 Ligh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ext Box 3"/>
          <p:cNvSpPr txBox="1">
            <a:spLocks noChangeArrowheads="1"/>
          </p:cNvSpPr>
          <p:nvPr/>
        </p:nvSpPr>
        <p:spPr bwMode="auto">
          <a:xfrm>
            <a:off x="304800" y="0"/>
            <a:ext cx="8839200" cy="822325"/>
          </a:xfrm>
          <a:prstGeom prst="rect">
            <a:avLst/>
          </a:prstGeom>
          <a:noFill/>
          <a:ln w="9525">
            <a:noFill/>
            <a:miter lim="800000"/>
            <a:headEnd/>
            <a:tailEnd/>
          </a:ln>
        </p:spPr>
        <p:txBody>
          <a:bodyPr>
            <a:spAutoFit/>
          </a:bodyPr>
          <a:lstStyle/>
          <a:p>
            <a:pPr algn="ctr" eaLnBrk="0" hangingPunct="0">
              <a:spcBef>
                <a:spcPct val="50000"/>
              </a:spcBef>
            </a:pPr>
            <a:r>
              <a:rPr lang="en-US" sz="2400"/>
              <a:t>          CNMC ED Visits for Children &lt;Age 18 by Zip Code, 2006, and Primary Care Access in Washington, DC, 2005 </a:t>
            </a:r>
          </a:p>
        </p:txBody>
      </p:sp>
      <p:sp>
        <p:nvSpPr>
          <p:cNvPr id="315394" name="Text Box 5"/>
          <p:cNvSpPr txBox="1">
            <a:spLocks noChangeArrowheads="1"/>
          </p:cNvSpPr>
          <p:nvPr/>
        </p:nvSpPr>
        <p:spPr bwMode="auto">
          <a:xfrm>
            <a:off x="0" y="6292850"/>
            <a:ext cx="9372600" cy="639763"/>
          </a:xfrm>
          <a:prstGeom prst="rect">
            <a:avLst/>
          </a:prstGeom>
          <a:noFill/>
          <a:ln w="9525">
            <a:noFill/>
            <a:miter lim="800000"/>
            <a:headEnd/>
            <a:tailEnd/>
          </a:ln>
        </p:spPr>
        <p:txBody>
          <a:bodyPr>
            <a:spAutoFit/>
          </a:bodyPr>
          <a:lstStyle/>
          <a:p>
            <a:pPr eaLnBrk="0" hangingPunct="0">
              <a:spcBef>
                <a:spcPct val="50000"/>
              </a:spcBef>
            </a:pPr>
            <a:r>
              <a:rPr lang="en-US" sz="1200" b="1"/>
              <a:t>Source: Teach, S. </a:t>
            </a:r>
            <a:r>
              <a:rPr lang="en-US" sz="1200" b="1" i="1"/>
              <a:t>Improving Pediatric Asthma Care in the District of Columbia</a:t>
            </a:r>
            <a:r>
              <a:rPr lang="en-US" sz="1200" b="1"/>
              <a:t> –IMPACT DC. September 13, 2010 Presentation to NAEPP Coordinating Committee Meeting.  More information available at: </a:t>
            </a:r>
            <a:r>
              <a:rPr lang="en-US" sz="1200" b="1">
                <a:hlinkClick r:id="rId3"/>
              </a:rPr>
              <a:t>www.impact-dc.org</a:t>
            </a:r>
            <a:r>
              <a:rPr lang="en-US" sz="1200" b="1"/>
              <a:t> Children’s Research Institute, CNMC</a:t>
            </a:r>
          </a:p>
        </p:txBody>
      </p:sp>
      <p:pic>
        <p:nvPicPr>
          <p:cNvPr id="315395" name="Picture 6" descr="Primary Care Spatial Accessibility Map without Patients"/>
          <p:cNvPicPr>
            <a:picLocks noChangeAspect="1" noChangeArrowheads="1"/>
          </p:cNvPicPr>
          <p:nvPr/>
        </p:nvPicPr>
        <p:blipFill>
          <a:blip r:embed="rId4" cstate="print"/>
          <a:srcRect/>
          <a:stretch>
            <a:fillRect/>
          </a:stretch>
        </p:blipFill>
        <p:spPr bwMode="auto">
          <a:xfrm>
            <a:off x="4629150" y="990600"/>
            <a:ext cx="4448175" cy="5334000"/>
          </a:xfrm>
          <a:prstGeom prst="rect">
            <a:avLst/>
          </a:prstGeom>
          <a:noFill/>
          <a:ln w="38100">
            <a:solidFill>
              <a:srgbClr val="000000"/>
            </a:solidFill>
            <a:miter lim="800000"/>
            <a:headEnd/>
            <a:tailEnd/>
          </a:ln>
        </p:spPr>
      </p:pic>
      <p:pic>
        <p:nvPicPr>
          <p:cNvPr id="315396" name="Picture 7"/>
          <p:cNvPicPr>
            <a:picLocks noChangeAspect="1" noChangeArrowheads="1"/>
          </p:cNvPicPr>
          <p:nvPr/>
        </p:nvPicPr>
        <p:blipFill>
          <a:blip r:embed="rId5" cstate="print"/>
          <a:srcRect/>
          <a:stretch>
            <a:fillRect/>
          </a:stretch>
        </p:blipFill>
        <p:spPr bwMode="auto">
          <a:xfrm>
            <a:off x="249238" y="990600"/>
            <a:ext cx="4311650" cy="53340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4"/>
          <p:cNvSpPr>
            <a:spLocks noChangeArrowheads="1"/>
          </p:cNvSpPr>
          <p:nvPr/>
        </p:nvSpPr>
        <p:spPr bwMode="auto">
          <a:xfrm>
            <a:off x="1150938" y="1600200"/>
            <a:ext cx="7993062" cy="1143000"/>
          </a:xfrm>
          <a:prstGeom prst="rect">
            <a:avLst/>
          </a:prstGeom>
          <a:solidFill>
            <a:srgbClr val="4DACBF"/>
          </a:solidFill>
          <a:ln w="9525">
            <a:noFill/>
            <a:miter lim="800000"/>
            <a:headEnd/>
            <a:tailEnd/>
          </a:ln>
        </p:spPr>
        <p:txBody>
          <a:bodyPr anchor="ctr"/>
          <a:lstStyle/>
          <a:p>
            <a:pPr algn="ctr"/>
            <a:r>
              <a:rPr lang="en-US" altLang="zh-CN" sz="2000" b="1">
                <a:solidFill>
                  <a:schemeClr val="bg1"/>
                </a:solidFill>
                <a:latin typeface="Frutiger 45 Light"/>
                <a:ea typeface="SimSun"/>
                <a:cs typeface="Tahoma" pitchFamily="34" charset="0"/>
              </a:rPr>
              <a:t>Lack of a coordinated research strategy</a:t>
            </a:r>
            <a:br>
              <a:rPr lang="en-US" altLang="zh-CN" sz="2000" b="1">
                <a:solidFill>
                  <a:schemeClr val="bg1"/>
                </a:solidFill>
                <a:latin typeface="Frutiger 45 Light"/>
                <a:ea typeface="SimSun"/>
                <a:cs typeface="Tahoma" pitchFamily="34" charset="0"/>
              </a:rPr>
            </a:br>
            <a:endParaRPr lang="en-US" sz="2000" b="1">
              <a:solidFill>
                <a:schemeClr val="bg1"/>
              </a:solidFill>
              <a:latin typeface="Frutiger 45 Light"/>
              <a:ea typeface="SimSun"/>
              <a:cs typeface="Tahoma" pitchFamily="34" charset="0"/>
            </a:endParaRPr>
          </a:p>
        </p:txBody>
      </p:sp>
      <p:sp>
        <p:nvSpPr>
          <p:cNvPr id="316418" name="Rectangle 5"/>
          <p:cNvSpPr>
            <a:spLocks noGrp="1" noChangeArrowheads="1"/>
          </p:cNvSpPr>
          <p:nvPr>
            <p:ph type="title" idx="4294967295"/>
          </p:nvPr>
        </p:nvSpPr>
        <p:spPr>
          <a:xfrm>
            <a:off x="1295400" y="0"/>
            <a:ext cx="7696200" cy="1143000"/>
          </a:xfrm>
        </p:spPr>
        <p:txBody>
          <a:bodyPr/>
          <a:lstStyle/>
          <a:p>
            <a:pPr eaLnBrk="1" hangingPunct="1"/>
            <a:r>
              <a:rPr lang="en-US" altLang="zh-CN" smtClean="0">
                <a:ea typeface="SimSun"/>
                <a:cs typeface="SimSun"/>
              </a:rPr>
              <a:t>Research DATA: Factor #5   </a:t>
            </a:r>
            <a:endParaRPr lang="en-US" smtClean="0"/>
          </a:p>
        </p:txBody>
      </p:sp>
      <p:sp>
        <p:nvSpPr>
          <p:cNvPr id="316419" name="Rectangle 8"/>
          <p:cNvSpPr>
            <a:spLocks noChangeArrowheads="1"/>
          </p:cNvSpPr>
          <p:nvPr/>
        </p:nvSpPr>
        <p:spPr bwMode="auto">
          <a:xfrm>
            <a:off x="1295400" y="3048000"/>
            <a:ext cx="7391400" cy="1143000"/>
          </a:xfrm>
          <a:prstGeom prst="rect">
            <a:avLst/>
          </a:prstGeom>
          <a:noFill/>
          <a:ln w="9525">
            <a:noFill/>
            <a:miter lim="800000"/>
            <a:headEnd/>
            <a:tailEnd/>
          </a:ln>
        </p:spPr>
        <p:txBody>
          <a:bodyPr/>
          <a:lstStyle/>
          <a:p>
            <a:pPr marL="342900" indent="-342900" eaLnBrk="0" hangingPunct="0">
              <a:spcBef>
                <a:spcPct val="20000"/>
              </a:spcBef>
              <a:buClr>
                <a:schemeClr val="folHlink"/>
              </a:buClr>
              <a:buFontTx/>
              <a:buChar char="•"/>
            </a:pPr>
            <a:r>
              <a:rPr lang="en-US" sz="2000" b="1">
                <a:solidFill>
                  <a:srgbClr val="636363"/>
                </a:solidFill>
                <a:latin typeface="Frutiger 45 Light"/>
              </a:rPr>
              <a:t>NIH funding for asthma research decreased by 25% between 2005-2009 ($252 million in ’09)</a:t>
            </a:r>
          </a:p>
          <a:p>
            <a:pPr marL="342900" indent="-342900" eaLnBrk="0" hangingPunct="0">
              <a:spcBef>
                <a:spcPct val="20000"/>
              </a:spcBef>
              <a:buClr>
                <a:schemeClr val="accent2"/>
              </a:buClr>
            </a:pPr>
            <a:endParaRPr lang="en-US" sz="2000" b="1">
              <a:solidFill>
                <a:srgbClr val="636363"/>
              </a:solidFill>
              <a:latin typeface="Frutiger 45 Light"/>
            </a:endParaRPr>
          </a:p>
          <a:p>
            <a:pPr marL="342900" indent="-342900" eaLnBrk="0" hangingPunct="0">
              <a:spcBef>
                <a:spcPct val="20000"/>
              </a:spcBef>
              <a:buClr>
                <a:schemeClr val="accent2"/>
              </a:buClr>
              <a:buFontTx/>
              <a:buChar char="•"/>
            </a:pPr>
            <a:endParaRPr lang="en-US" sz="2000" b="1">
              <a:solidFill>
                <a:srgbClr val="636363"/>
              </a:solidFill>
              <a:latin typeface="Frutiger 45 Ligh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title"/>
          </p:nvPr>
        </p:nvSpPr>
        <p:spPr>
          <a:xfrm>
            <a:off x="838200" y="152400"/>
            <a:ext cx="8229600" cy="990600"/>
          </a:xfrm>
        </p:spPr>
        <p:txBody>
          <a:bodyPr/>
          <a:lstStyle/>
          <a:p>
            <a:pPr eaLnBrk="1" hangingPunct="1"/>
            <a:r>
              <a:rPr lang="en-US" smtClean="0"/>
              <a:t>Identified Priority Elements for Improvement</a:t>
            </a:r>
          </a:p>
        </p:txBody>
      </p:sp>
      <p:sp>
        <p:nvSpPr>
          <p:cNvPr id="318466" name="AutoShape 3"/>
          <p:cNvSpPr>
            <a:spLocks noChangeArrowheads="1"/>
          </p:cNvSpPr>
          <p:nvPr/>
        </p:nvSpPr>
        <p:spPr bwMode="auto">
          <a:xfrm>
            <a:off x="3429000" y="3276600"/>
            <a:ext cx="2209800" cy="2066925"/>
          </a:xfrm>
          <a:prstGeom prst="hexagon">
            <a:avLst>
              <a:gd name="adj" fmla="val 26728"/>
              <a:gd name="vf" fmla="val 115470"/>
            </a:avLst>
          </a:prstGeom>
          <a:solidFill>
            <a:srgbClr val="4DACBF">
              <a:alpha val="16862"/>
            </a:srgbClr>
          </a:solidFill>
          <a:ln w="38100">
            <a:solidFill>
              <a:srgbClr val="4DACBF"/>
            </a:solidFill>
            <a:miter lim="800000"/>
            <a:headEnd/>
            <a:tailEnd/>
          </a:ln>
        </p:spPr>
        <p:txBody>
          <a:bodyPr wrap="none" anchor="ctr"/>
          <a:lstStyle/>
          <a:p>
            <a:endParaRPr lang="en-US"/>
          </a:p>
        </p:txBody>
      </p:sp>
      <p:sp>
        <p:nvSpPr>
          <p:cNvPr id="318467" name="AutoShape 4"/>
          <p:cNvSpPr>
            <a:spLocks noChangeArrowheads="1"/>
          </p:cNvSpPr>
          <p:nvPr/>
        </p:nvSpPr>
        <p:spPr bwMode="auto">
          <a:xfrm>
            <a:off x="6781800" y="3267075"/>
            <a:ext cx="2209800" cy="2066925"/>
          </a:xfrm>
          <a:prstGeom prst="hexagon">
            <a:avLst>
              <a:gd name="adj" fmla="val 26728"/>
              <a:gd name="vf" fmla="val 115470"/>
            </a:avLst>
          </a:prstGeom>
          <a:solidFill>
            <a:srgbClr val="8FAB93">
              <a:alpha val="18823"/>
            </a:srgbClr>
          </a:solidFill>
          <a:ln w="38100">
            <a:solidFill>
              <a:srgbClr val="8FAB93"/>
            </a:solidFill>
            <a:miter lim="800000"/>
            <a:headEnd/>
            <a:tailEnd/>
          </a:ln>
        </p:spPr>
        <p:txBody>
          <a:bodyPr wrap="none" anchor="ctr"/>
          <a:lstStyle/>
          <a:p>
            <a:endParaRPr lang="en-US"/>
          </a:p>
        </p:txBody>
      </p:sp>
      <p:sp>
        <p:nvSpPr>
          <p:cNvPr id="318468" name="AutoShape 5"/>
          <p:cNvSpPr>
            <a:spLocks noChangeArrowheads="1"/>
          </p:cNvSpPr>
          <p:nvPr/>
        </p:nvSpPr>
        <p:spPr bwMode="auto">
          <a:xfrm>
            <a:off x="1752600" y="2286000"/>
            <a:ext cx="2209800" cy="2066925"/>
          </a:xfrm>
          <a:prstGeom prst="hexagon">
            <a:avLst>
              <a:gd name="adj" fmla="val 26728"/>
              <a:gd name="vf" fmla="val 115470"/>
            </a:avLst>
          </a:prstGeom>
          <a:solidFill>
            <a:schemeClr val="folHlink">
              <a:alpha val="32156"/>
            </a:schemeClr>
          </a:solidFill>
          <a:ln w="38100">
            <a:solidFill>
              <a:schemeClr val="folHlink"/>
            </a:solidFill>
            <a:miter lim="800000"/>
            <a:headEnd/>
            <a:tailEnd/>
          </a:ln>
        </p:spPr>
        <p:txBody>
          <a:bodyPr wrap="none" anchor="ctr"/>
          <a:lstStyle/>
          <a:p>
            <a:endParaRPr lang="en-US"/>
          </a:p>
        </p:txBody>
      </p:sp>
      <p:sp>
        <p:nvSpPr>
          <p:cNvPr id="318469" name="AutoShape 6"/>
          <p:cNvSpPr>
            <a:spLocks noChangeArrowheads="1"/>
          </p:cNvSpPr>
          <p:nvPr/>
        </p:nvSpPr>
        <p:spPr bwMode="auto">
          <a:xfrm>
            <a:off x="76200" y="3352800"/>
            <a:ext cx="2209800" cy="2066925"/>
          </a:xfrm>
          <a:prstGeom prst="hexagon">
            <a:avLst>
              <a:gd name="adj" fmla="val 26728"/>
              <a:gd name="vf" fmla="val 115470"/>
            </a:avLst>
          </a:prstGeom>
          <a:solidFill>
            <a:srgbClr val="DDECB4">
              <a:alpha val="56078"/>
            </a:srgbClr>
          </a:solidFill>
          <a:ln w="38100">
            <a:solidFill>
              <a:srgbClr val="DDECB4"/>
            </a:solidFill>
            <a:miter lim="800000"/>
            <a:headEnd/>
            <a:tailEnd/>
          </a:ln>
        </p:spPr>
        <p:txBody>
          <a:bodyPr wrap="none" anchor="ctr"/>
          <a:lstStyle/>
          <a:p>
            <a:endParaRPr lang="en-US"/>
          </a:p>
        </p:txBody>
      </p:sp>
      <p:sp>
        <p:nvSpPr>
          <p:cNvPr id="318470" name="AutoShape 7"/>
          <p:cNvSpPr>
            <a:spLocks noChangeArrowheads="1"/>
          </p:cNvSpPr>
          <p:nvPr/>
        </p:nvSpPr>
        <p:spPr bwMode="auto">
          <a:xfrm>
            <a:off x="5105400" y="2209800"/>
            <a:ext cx="2209800" cy="2066925"/>
          </a:xfrm>
          <a:prstGeom prst="hexagon">
            <a:avLst>
              <a:gd name="adj" fmla="val 26728"/>
              <a:gd name="vf" fmla="val 115470"/>
            </a:avLst>
          </a:prstGeom>
          <a:solidFill>
            <a:srgbClr val="C1C1C1">
              <a:alpha val="32156"/>
            </a:srgbClr>
          </a:solidFill>
          <a:ln w="38100">
            <a:solidFill>
              <a:srgbClr val="636363"/>
            </a:solidFill>
            <a:miter lim="800000"/>
            <a:headEnd/>
            <a:tailEnd/>
          </a:ln>
        </p:spPr>
        <p:txBody>
          <a:bodyPr wrap="none" anchor="ctr"/>
          <a:lstStyle/>
          <a:p>
            <a:endParaRPr lang="en-US"/>
          </a:p>
        </p:txBody>
      </p:sp>
      <p:sp>
        <p:nvSpPr>
          <p:cNvPr id="318471" name="Text Box 8"/>
          <p:cNvSpPr txBox="1">
            <a:spLocks noChangeArrowheads="1"/>
          </p:cNvSpPr>
          <p:nvPr/>
        </p:nvSpPr>
        <p:spPr bwMode="auto">
          <a:xfrm>
            <a:off x="495300" y="3851275"/>
            <a:ext cx="1371600" cy="1069975"/>
          </a:xfrm>
          <a:prstGeom prst="rect">
            <a:avLst/>
          </a:prstGeom>
          <a:noFill/>
          <a:ln w="9525">
            <a:noFill/>
            <a:miter lim="800000"/>
            <a:headEnd/>
            <a:tailEnd/>
          </a:ln>
        </p:spPr>
        <p:txBody>
          <a:bodyPr>
            <a:spAutoFit/>
          </a:bodyPr>
          <a:lstStyle/>
          <a:p>
            <a:pPr algn="ctr">
              <a:spcBef>
                <a:spcPct val="50000"/>
              </a:spcBef>
            </a:pPr>
            <a:r>
              <a:rPr lang="en-US" sz="1600" b="1">
                <a:solidFill>
                  <a:schemeClr val="bg2"/>
                </a:solidFill>
                <a:latin typeface="Frutiger 45 Light"/>
              </a:rPr>
              <a:t>Stable and continuous health insurance</a:t>
            </a:r>
          </a:p>
        </p:txBody>
      </p:sp>
      <p:sp>
        <p:nvSpPr>
          <p:cNvPr id="318472" name="Text Box 9"/>
          <p:cNvSpPr txBox="1">
            <a:spLocks noChangeArrowheads="1"/>
          </p:cNvSpPr>
          <p:nvPr/>
        </p:nvSpPr>
        <p:spPr bwMode="auto">
          <a:xfrm>
            <a:off x="1828800" y="2895600"/>
            <a:ext cx="1981200" cy="825500"/>
          </a:xfrm>
          <a:prstGeom prst="rect">
            <a:avLst/>
          </a:prstGeom>
          <a:noFill/>
          <a:ln w="9525">
            <a:noFill/>
            <a:miter lim="800000"/>
            <a:headEnd/>
            <a:tailEnd/>
          </a:ln>
        </p:spPr>
        <p:txBody>
          <a:bodyPr>
            <a:spAutoFit/>
          </a:bodyPr>
          <a:lstStyle/>
          <a:p>
            <a:pPr algn="ctr">
              <a:spcBef>
                <a:spcPct val="50000"/>
              </a:spcBef>
            </a:pPr>
            <a:r>
              <a:rPr lang="en-US" sz="1600" b="1">
                <a:solidFill>
                  <a:schemeClr val="bg2"/>
                </a:solidFill>
                <a:latin typeface="Frutiger 45 Light"/>
              </a:rPr>
              <a:t>High quality clinical and case management</a:t>
            </a:r>
          </a:p>
        </p:txBody>
      </p:sp>
      <p:sp>
        <p:nvSpPr>
          <p:cNvPr id="318473" name="Text Box 10"/>
          <p:cNvSpPr txBox="1">
            <a:spLocks noChangeArrowheads="1"/>
          </p:cNvSpPr>
          <p:nvPr/>
        </p:nvSpPr>
        <p:spPr bwMode="auto">
          <a:xfrm>
            <a:off x="3848100" y="3652838"/>
            <a:ext cx="1371600" cy="1558925"/>
          </a:xfrm>
          <a:prstGeom prst="rect">
            <a:avLst/>
          </a:prstGeom>
          <a:noFill/>
          <a:ln w="9525">
            <a:noFill/>
            <a:miter lim="800000"/>
            <a:headEnd/>
            <a:tailEnd/>
          </a:ln>
        </p:spPr>
        <p:txBody>
          <a:bodyPr>
            <a:spAutoFit/>
          </a:bodyPr>
          <a:lstStyle/>
          <a:p>
            <a:pPr algn="ctr">
              <a:spcBef>
                <a:spcPct val="50000"/>
              </a:spcBef>
            </a:pPr>
            <a:r>
              <a:rPr lang="en-US" sz="1600" b="1">
                <a:solidFill>
                  <a:schemeClr val="bg2"/>
                </a:solidFill>
                <a:latin typeface="Frutiger 45 Light"/>
              </a:rPr>
              <a:t>Continuous information exchange and progress monitoring </a:t>
            </a:r>
          </a:p>
        </p:txBody>
      </p:sp>
      <p:sp>
        <p:nvSpPr>
          <p:cNvPr id="318474" name="Text Box 11"/>
          <p:cNvSpPr txBox="1">
            <a:spLocks noChangeArrowheads="1"/>
          </p:cNvSpPr>
          <p:nvPr/>
        </p:nvSpPr>
        <p:spPr bwMode="auto">
          <a:xfrm>
            <a:off x="5410200" y="2743200"/>
            <a:ext cx="1638300" cy="1069975"/>
          </a:xfrm>
          <a:prstGeom prst="rect">
            <a:avLst/>
          </a:prstGeom>
          <a:noFill/>
          <a:ln w="9525">
            <a:noFill/>
            <a:miter lim="800000"/>
            <a:headEnd/>
            <a:tailEnd/>
          </a:ln>
        </p:spPr>
        <p:txBody>
          <a:bodyPr>
            <a:spAutoFit/>
          </a:bodyPr>
          <a:lstStyle/>
          <a:p>
            <a:pPr algn="ctr">
              <a:spcBef>
                <a:spcPct val="50000"/>
              </a:spcBef>
            </a:pPr>
            <a:r>
              <a:rPr lang="en-US" sz="1600" b="1">
                <a:solidFill>
                  <a:schemeClr val="bg2"/>
                </a:solidFill>
                <a:latin typeface="Frutiger 45 Light"/>
              </a:rPr>
              <a:t>Asthma trigger reduction in homes and communities </a:t>
            </a:r>
          </a:p>
        </p:txBody>
      </p:sp>
      <p:sp>
        <p:nvSpPr>
          <p:cNvPr id="318475" name="Text Box 12"/>
          <p:cNvSpPr txBox="1">
            <a:spLocks noChangeArrowheads="1"/>
          </p:cNvSpPr>
          <p:nvPr/>
        </p:nvSpPr>
        <p:spPr bwMode="auto">
          <a:xfrm>
            <a:off x="7200900" y="3765550"/>
            <a:ext cx="1371600" cy="1069975"/>
          </a:xfrm>
          <a:prstGeom prst="rect">
            <a:avLst/>
          </a:prstGeom>
          <a:noFill/>
          <a:ln w="9525">
            <a:noFill/>
            <a:miter lim="800000"/>
            <a:headEnd/>
            <a:tailEnd/>
          </a:ln>
        </p:spPr>
        <p:txBody>
          <a:bodyPr>
            <a:spAutoFit/>
          </a:bodyPr>
          <a:lstStyle/>
          <a:p>
            <a:pPr algn="ctr">
              <a:spcBef>
                <a:spcPct val="50000"/>
              </a:spcBef>
            </a:pPr>
            <a:r>
              <a:rPr lang="en-US" sz="1600" b="1">
                <a:solidFill>
                  <a:schemeClr val="bg2"/>
                </a:solidFill>
                <a:latin typeface="Frutiger 45 Light"/>
              </a:rPr>
              <a:t>Research to learn more about what works </a:t>
            </a:r>
          </a:p>
        </p:txBody>
      </p:sp>
    </p:spTree>
  </p:cSld>
  <p:clrMapOvr>
    <a:masterClrMapping/>
  </p:clrMapOvr>
  <p:transition advTm="48875"/>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Grp="1" noChangeArrowheads="1"/>
          </p:cNvSpPr>
          <p:nvPr>
            <p:ph type="title"/>
          </p:nvPr>
        </p:nvSpPr>
        <p:spPr>
          <a:xfrm>
            <a:off x="457200" y="76200"/>
            <a:ext cx="8686800" cy="1143000"/>
          </a:xfrm>
        </p:spPr>
        <p:txBody>
          <a:bodyPr/>
          <a:lstStyle/>
          <a:p>
            <a:pPr eaLnBrk="1" hangingPunct="1"/>
            <a:r>
              <a:rPr lang="en-US" smtClean="0"/>
              <a:t>Improving Coverage:</a:t>
            </a:r>
            <a:br>
              <a:rPr lang="en-US" smtClean="0"/>
            </a:br>
            <a:r>
              <a:rPr lang="en-US" smtClean="0"/>
              <a:t>Specific Recommendations</a:t>
            </a:r>
          </a:p>
        </p:txBody>
      </p:sp>
      <p:sp>
        <p:nvSpPr>
          <p:cNvPr id="320514" name="Rectangle 3"/>
          <p:cNvSpPr>
            <a:spLocks noGrp="1" noChangeArrowheads="1"/>
          </p:cNvSpPr>
          <p:nvPr>
            <p:ph type="body" idx="1"/>
          </p:nvPr>
        </p:nvSpPr>
        <p:spPr>
          <a:xfrm>
            <a:off x="2895600" y="1600200"/>
            <a:ext cx="6248400" cy="5257800"/>
          </a:xfrm>
        </p:spPr>
        <p:txBody>
          <a:bodyPr/>
          <a:lstStyle/>
          <a:p>
            <a:pPr eaLnBrk="1" hangingPunct="1">
              <a:buClr>
                <a:schemeClr val="folHlink"/>
              </a:buClr>
            </a:pPr>
            <a:r>
              <a:rPr lang="en-US" sz="2400" smtClean="0"/>
              <a:t>Encourage all states to expand MA/CHIP up to at least 300% FPL</a:t>
            </a:r>
          </a:p>
          <a:p>
            <a:pPr eaLnBrk="1" hangingPunct="1"/>
            <a:endParaRPr lang="en-US" sz="2400" smtClean="0"/>
          </a:p>
          <a:p>
            <a:pPr eaLnBrk="1" hangingPunct="1">
              <a:buClr>
                <a:schemeClr val="folHlink"/>
              </a:buClr>
            </a:pPr>
            <a:r>
              <a:rPr lang="en-US" sz="2400" smtClean="0"/>
              <a:t>Increase and target outreach, enrollment and retention efforts in MA/CHIP</a:t>
            </a:r>
          </a:p>
          <a:p>
            <a:pPr lvl="1" eaLnBrk="1" hangingPunct="1"/>
            <a:r>
              <a:rPr lang="en-US" sz="2000" smtClean="0"/>
              <a:t>FQHC outstationing</a:t>
            </a:r>
          </a:p>
          <a:p>
            <a:pPr lvl="1" eaLnBrk="1" hangingPunct="1"/>
            <a:r>
              <a:rPr lang="en-US" sz="2000" smtClean="0"/>
              <a:t>Schools and other community–based locations</a:t>
            </a:r>
          </a:p>
          <a:p>
            <a:pPr lvl="1" eaLnBrk="1" hangingPunct="1"/>
            <a:endParaRPr lang="en-US" sz="2000" smtClean="0"/>
          </a:p>
          <a:p>
            <a:pPr eaLnBrk="1" hangingPunct="1">
              <a:buClr>
                <a:schemeClr val="folHlink"/>
              </a:buClr>
            </a:pPr>
            <a:r>
              <a:rPr lang="en-US" sz="2400" smtClean="0"/>
              <a:t>Encourage providers to make MA/CHIP enrollment a part of the individual asthma treatment plan for every child with asthma who is eligible for coverage</a:t>
            </a:r>
          </a:p>
          <a:p>
            <a:pPr lvl="1" eaLnBrk="1" hangingPunct="1"/>
            <a:endParaRPr lang="en-US" sz="2000" smtClean="0"/>
          </a:p>
        </p:txBody>
      </p:sp>
      <p:sp>
        <p:nvSpPr>
          <p:cNvPr id="320515" name="AutoShape 4"/>
          <p:cNvSpPr>
            <a:spLocks noChangeArrowheads="1"/>
          </p:cNvSpPr>
          <p:nvPr/>
        </p:nvSpPr>
        <p:spPr bwMode="auto">
          <a:xfrm>
            <a:off x="838200" y="1447800"/>
            <a:ext cx="2209800" cy="2066925"/>
          </a:xfrm>
          <a:prstGeom prst="hexagon">
            <a:avLst>
              <a:gd name="adj" fmla="val 26728"/>
              <a:gd name="vf" fmla="val 115470"/>
            </a:avLst>
          </a:prstGeom>
          <a:solidFill>
            <a:srgbClr val="DDECB4">
              <a:alpha val="56078"/>
            </a:srgbClr>
          </a:solidFill>
          <a:ln w="38100">
            <a:solidFill>
              <a:srgbClr val="DDECB4"/>
            </a:solidFill>
            <a:miter lim="800000"/>
            <a:headEnd/>
            <a:tailEnd/>
          </a:ln>
        </p:spPr>
        <p:txBody>
          <a:bodyPr wrap="none" anchor="ctr"/>
          <a:lstStyle/>
          <a:p>
            <a:endParaRPr lang="en-US"/>
          </a:p>
        </p:txBody>
      </p:sp>
      <p:sp>
        <p:nvSpPr>
          <p:cNvPr id="320516" name="Text Box 5"/>
          <p:cNvSpPr txBox="1">
            <a:spLocks noChangeArrowheads="1"/>
          </p:cNvSpPr>
          <p:nvPr/>
        </p:nvSpPr>
        <p:spPr bwMode="auto">
          <a:xfrm>
            <a:off x="1295400" y="1946275"/>
            <a:ext cx="1371600" cy="1069975"/>
          </a:xfrm>
          <a:prstGeom prst="rect">
            <a:avLst/>
          </a:prstGeom>
          <a:noFill/>
          <a:ln w="9525">
            <a:noFill/>
            <a:miter lim="800000"/>
            <a:headEnd/>
            <a:tailEnd/>
          </a:ln>
        </p:spPr>
        <p:txBody>
          <a:bodyPr>
            <a:spAutoFit/>
          </a:bodyPr>
          <a:lstStyle/>
          <a:p>
            <a:pPr algn="ctr">
              <a:spcBef>
                <a:spcPct val="50000"/>
              </a:spcBef>
            </a:pPr>
            <a:r>
              <a:rPr lang="en-US" sz="1600">
                <a:latin typeface="Frutiger 45 Light"/>
              </a:rPr>
              <a:t>Stable and continuous health insurance</a:t>
            </a:r>
          </a:p>
        </p:txBody>
      </p:sp>
      <p:sp>
        <p:nvSpPr>
          <p:cNvPr id="320517" name="AutoShape 6" descr="kid and doctor"/>
          <p:cNvSpPr>
            <a:spLocks noChangeArrowheads="1"/>
          </p:cNvSpPr>
          <p:nvPr/>
        </p:nvSpPr>
        <p:spPr bwMode="auto">
          <a:xfrm>
            <a:off x="-228600" y="3048000"/>
            <a:ext cx="2209800" cy="2066925"/>
          </a:xfrm>
          <a:prstGeom prst="hexagon">
            <a:avLst>
              <a:gd name="adj" fmla="val 26728"/>
              <a:gd name="vf" fmla="val 115470"/>
            </a:avLst>
          </a:prstGeom>
          <a:blipFill dpi="0" rotWithShape="1">
            <a:blip r:embed="rId3" cstate="print">
              <a:alphaModFix amt="20000"/>
            </a:blip>
            <a:srcRect/>
            <a:stretch>
              <a:fillRect/>
            </a:stretch>
          </a:blipFill>
          <a:ln w="38100">
            <a:solidFill>
              <a:srgbClr val="DDECB4"/>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1" name="Rectangle 2"/>
          <p:cNvSpPr>
            <a:spLocks noGrp="1" noChangeArrowheads="1"/>
          </p:cNvSpPr>
          <p:nvPr>
            <p:ph type="title"/>
          </p:nvPr>
        </p:nvSpPr>
        <p:spPr>
          <a:xfrm>
            <a:off x="457200" y="0"/>
            <a:ext cx="8229600" cy="1139825"/>
          </a:xfrm>
        </p:spPr>
        <p:txBody>
          <a:bodyPr/>
          <a:lstStyle/>
          <a:p>
            <a:r>
              <a:rPr lang="en-US" sz="2100" smtClean="0"/>
              <a:t>Asthma is the 2</a:t>
            </a:r>
            <a:r>
              <a:rPr lang="en-US" sz="2100" baseline="30000" smtClean="0"/>
              <a:t>nd</a:t>
            </a:r>
            <a:r>
              <a:rPr lang="en-US" sz="2100" smtClean="0"/>
              <a:t> Most Costly Condition in Children, with Highest Number of Children Treated in 2006</a:t>
            </a:r>
          </a:p>
        </p:txBody>
      </p:sp>
      <p:graphicFrame>
        <p:nvGraphicFramePr>
          <p:cNvPr id="265219" name="Object 3"/>
          <p:cNvGraphicFramePr>
            <a:graphicFrameLocks noChangeAspect="1"/>
          </p:cNvGraphicFramePr>
          <p:nvPr>
            <p:ph sz="half" idx="2"/>
          </p:nvPr>
        </p:nvGraphicFramePr>
        <p:xfrm>
          <a:off x="4724400" y="1905000"/>
          <a:ext cx="4032250" cy="4525963"/>
        </p:xfrm>
        <a:graphic>
          <a:graphicData uri="http://schemas.openxmlformats.org/presentationml/2006/ole">
            <p:oleObj spid="_x0000_s265219" name="Chart" r:id="rId4" imgW="4038600" imgH="4533900" progId="MSGraph.Chart.8">
              <p:embed followColorScheme="full"/>
            </p:oleObj>
          </a:graphicData>
        </a:graphic>
      </p:graphicFrame>
      <p:graphicFrame>
        <p:nvGraphicFramePr>
          <p:cNvPr id="265220" name="Object 4"/>
          <p:cNvGraphicFramePr>
            <a:graphicFrameLocks noChangeAspect="1"/>
          </p:cNvGraphicFramePr>
          <p:nvPr>
            <p:ph sz="half" idx="1"/>
          </p:nvPr>
        </p:nvGraphicFramePr>
        <p:xfrm>
          <a:off x="0" y="1752600"/>
          <a:ext cx="4332288" cy="4522788"/>
        </p:xfrm>
        <a:graphic>
          <a:graphicData uri="http://schemas.openxmlformats.org/presentationml/2006/ole">
            <p:oleObj spid="_x0000_s265220" name="Chart" r:id="rId5" imgW="4343400" imgH="4533900" progId="MSGraph.Chart.8">
              <p:embed followColorScheme="full"/>
            </p:oleObj>
          </a:graphicData>
        </a:graphic>
      </p:graphicFrame>
      <p:cxnSp>
        <p:nvCxnSpPr>
          <p:cNvPr id="265222" name="AutoShape 5"/>
          <p:cNvCxnSpPr>
            <a:cxnSpLocks noChangeShapeType="1"/>
          </p:cNvCxnSpPr>
          <p:nvPr/>
        </p:nvCxnSpPr>
        <p:spPr bwMode="auto">
          <a:xfrm>
            <a:off x="4572000" y="1447800"/>
            <a:ext cx="0" cy="4876800"/>
          </a:xfrm>
          <a:prstGeom prst="straightConnector1">
            <a:avLst/>
          </a:prstGeom>
          <a:noFill/>
          <a:ln w="9525">
            <a:solidFill>
              <a:schemeClr val="tx1"/>
            </a:solidFill>
            <a:round/>
            <a:headEnd/>
            <a:tailEnd/>
          </a:ln>
        </p:spPr>
      </p:cxnSp>
      <p:sp>
        <p:nvSpPr>
          <p:cNvPr id="265223" name="Text Box 6"/>
          <p:cNvSpPr txBox="1">
            <a:spLocks noChangeArrowheads="1"/>
          </p:cNvSpPr>
          <p:nvPr/>
        </p:nvSpPr>
        <p:spPr bwMode="auto">
          <a:xfrm>
            <a:off x="5715000" y="1371600"/>
            <a:ext cx="2819400" cy="641350"/>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accent2"/>
                </a:solidFill>
              </a:rPr>
              <a:t>Number of Children    (in millions)</a:t>
            </a:r>
          </a:p>
        </p:txBody>
      </p:sp>
      <p:sp>
        <p:nvSpPr>
          <p:cNvPr id="265224" name="Text Box 7"/>
          <p:cNvSpPr txBox="1">
            <a:spLocks noChangeArrowheads="1"/>
          </p:cNvSpPr>
          <p:nvPr/>
        </p:nvSpPr>
        <p:spPr bwMode="auto">
          <a:xfrm>
            <a:off x="1143000" y="1447800"/>
            <a:ext cx="2667000" cy="641350"/>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accent2"/>
                </a:solidFill>
              </a:rPr>
              <a:t>Medical Expenditures          (in dollars, billions)</a:t>
            </a:r>
          </a:p>
        </p:txBody>
      </p:sp>
      <p:sp>
        <p:nvSpPr>
          <p:cNvPr id="265225" name="Text Box 8"/>
          <p:cNvSpPr txBox="1">
            <a:spLocks noChangeArrowheads="1"/>
          </p:cNvSpPr>
          <p:nvPr/>
        </p:nvSpPr>
        <p:spPr bwMode="auto">
          <a:xfrm>
            <a:off x="304800" y="6553200"/>
            <a:ext cx="8610600" cy="366713"/>
          </a:xfrm>
          <a:prstGeom prst="rect">
            <a:avLst/>
          </a:prstGeom>
          <a:noFill/>
          <a:ln w="9525">
            <a:noFill/>
            <a:miter lim="800000"/>
            <a:headEnd/>
            <a:tailEnd/>
          </a:ln>
        </p:spPr>
        <p:txBody>
          <a:bodyPr>
            <a:spAutoFit/>
          </a:bodyPr>
          <a:lstStyle/>
          <a:p>
            <a:pPr eaLnBrk="0" hangingPunct="0">
              <a:spcBef>
                <a:spcPct val="50000"/>
              </a:spcBef>
            </a:pPr>
            <a:r>
              <a:rPr lang="en-US" b="1"/>
              <a:t>Source: Soni, Anita, Statistical Brief # 242, April 2009, Rockville, MD: AHRQ</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ChangeArrowheads="1"/>
          </p:cNvSpPr>
          <p:nvPr>
            <p:ph type="title"/>
          </p:nvPr>
        </p:nvSpPr>
        <p:spPr>
          <a:xfrm>
            <a:off x="228600" y="0"/>
            <a:ext cx="8686800" cy="1143000"/>
          </a:xfrm>
        </p:spPr>
        <p:txBody>
          <a:bodyPr/>
          <a:lstStyle/>
          <a:p>
            <a:r>
              <a:rPr lang="en-US" smtClean="0">
                <a:solidFill>
                  <a:schemeClr val="folHlink"/>
                </a:solidFill>
              </a:rPr>
              <a:t>Sources of Coverage for Children </a:t>
            </a:r>
            <a:br>
              <a:rPr lang="en-US" smtClean="0">
                <a:solidFill>
                  <a:schemeClr val="folHlink"/>
                </a:solidFill>
              </a:rPr>
            </a:br>
            <a:r>
              <a:rPr lang="en-US" smtClean="0">
                <a:solidFill>
                  <a:schemeClr val="folHlink"/>
                </a:solidFill>
              </a:rPr>
              <a:t>in the Era of Health Reform </a:t>
            </a:r>
          </a:p>
        </p:txBody>
      </p:sp>
      <p:sp>
        <p:nvSpPr>
          <p:cNvPr id="322562" name="Rectangle 3"/>
          <p:cNvSpPr>
            <a:spLocks noGrp="1" noChangeArrowheads="1"/>
          </p:cNvSpPr>
          <p:nvPr>
            <p:ph type="body" sz="half" idx="1"/>
          </p:nvPr>
        </p:nvSpPr>
        <p:spPr>
          <a:xfrm>
            <a:off x="381000" y="1524000"/>
            <a:ext cx="4038600" cy="4906963"/>
          </a:xfrm>
        </p:spPr>
        <p:txBody>
          <a:bodyPr/>
          <a:lstStyle/>
          <a:p>
            <a:pPr algn="ctr">
              <a:buFontTx/>
              <a:buNone/>
            </a:pPr>
            <a:r>
              <a:rPr lang="en-US" sz="2400" b="1" u="sng" smtClean="0"/>
              <a:t>2010</a:t>
            </a:r>
          </a:p>
          <a:p>
            <a:pPr algn="ctr">
              <a:buFontTx/>
              <a:buNone/>
            </a:pPr>
            <a:endParaRPr lang="en-US" sz="1400" b="1" u="sng" smtClean="0"/>
          </a:p>
          <a:p>
            <a:pPr>
              <a:buClr>
                <a:schemeClr val="folHlink"/>
              </a:buClr>
            </a:pPr>
            <a:r>
              <a:rPr lang="en-US" sz="2400" smtClean="0"/>
              <a:t>If low income and eligibility categories</a:t>
            </a:r>
          </a:p>
          <a:p>
            <a:pPr lvl="1"/>
            <a:r>
              <a:rPr lang="en-US" sz="2000" b="1" smtClean="0"/>
              <a:t>Medicaid (133% 0-5; 100% 6-18)</a:t>
            </a:r>
          </a:p>
          <a:p>
            <a:pPr lvl="1"/>
            <a:r>
              <a:rPr lang="en-US" sz="2000" b="1" smtClean="0"/>
              <a:t>CHIP (&gt;Medicaid levels, up to 300%+)</a:t>
            </a:r>
          </a:p>
          <a:p>
            <a:pPr>
              <a:buClr>
                <a:schemeClr val="folHlink"/>
              </a:buClr>
            </a:pPr>
            <a:r>
              <a:rPr lang="en-US" sz="2400" smtClean="0"/>
              <a:t>If can afford</a:t>
            </a:r>
          </a:p>
          <a:p>
            <a:pPr lvl="1"/>
            <a:r>
              <a:rPr lang="en-US" sz="2000" b="1" smtClean="0"/>
              <a:t>Private (I, SG, LG)</a:t>
            </a:r>
          </a:p>
          <a:p>
            <a:pPr lvl="1"/>
            <a:r>
              <a:rPr lang="en-US" sz="2000" b="1" smtClean="0"/>
              <a:t>Federal, state, CHAMPUS employees </a:t>
            </a:r>
          </a:p>
        </p:txBody>
      </p:sp>
      <p:sp>
        <p:nvSpPr>
          <p:cNvPr id="322563" name="Rectangle 4"/>
          <p:cNvSpPr>
            <a:spLocks noGrp="1" noChangeArrowheads="1"/>
          </p:cNvSpPr>
          <p:nvPr>
            <p:ph type="body" sz="half" idx="2"/>
          </p:nvPr>
        </p:nvSpPr>
        <p:spPr>
          <a:xfrm>
            <a:off x="4572000" y="1600200"/>
            <a:ext cx="4191000" cy="4906963"/>
          </a:xfrm>
        </p:spPr>
        <p:txBody>
          <a:bodyPr/>
          <a:lstStyle/>
          <a:p>
            <a:pPr algn="ctr">
              <a:lnSpc>
                <a:spcPct val="90000"/>
              </a:lnSpc>
              <a:buFontTx/>
              <a:buNone/>
            </a:pPr>
            <a:r>
              <a:rPr lang="en-US" sz="2400" b="1" u="sng" smtClean="0"/>
              <a:t>PPACA</a:t>
            </a:r>
          </a:p>
          <a:p>
            <a:pPr algn="ctr">
              <a:lnSpc>
                <a:spcPct val="90000"/>
              </a:lnSpc>
              <a:buFontTx/>
              <a:buNone/>
            </a:pPr>
            <a:endParaRPr lang="en-US" sz="2400" b="1" u="sng" smtClean="0"/>
          </a:p>
          <a:p>
            <a:pPr>
              <a:lnSpc>
                <a:spcPct val="90000"/>
              </a:lnSpc>
              <a:buClr>
                <a:schemeClr val="folHlink"/>
              </a:buClr>
            </a:pPr>
            <a:r>
              <a:rPr lang="en-US" sz="2400" smtClean="0"/>
              <a:t>Starting in 2014</a:t>
            </a:r>
          </a:p>
          <a:p>
            <a:pPr lvl="1">
              <a:lnSpc>
                <a:spcPct val="90000"/>
              </a:lnSpc>
            </a:pPr>
            <a:r>
              <a:rPr lang="en-US" sz="2000" b="1" smtClean="0"/>
              <a:t>Medicaid for all &lt;133% (138% AGI), including children</a:t>
            </a:r>
          </a:p>
          <a:p>
            <a:pPr lvl="1">
              <a:lnSpc>
                <a:spcPct val="90000"/>
              </a:lnSpc>
            </a:pPr>
            <a:r>
              <a:rPr lang="en-US" sz="2000" b="1" smtClean="0"/>
              <a:t>Medicaid/CHIP MoE </a:t>
            </a:r>
          </a:p>
          <a:p>
            <a:pPr lvl="1">
              <a:lnSpc>
                <a:spcPct val="90000"/>
              </a:lnSpc>
              <a:buFont typeface="Arial" charset="0"/>
              <a:buNone/>
            </a:pPr>
            <a:endParaRPr lang="en-US" sz="2000" b="1" smtClean="0"/>
          </a:p>
          <a:p>
            <a:pPr>
              <a:lnSpc>
                <a:spcPct val="90000"/>
              </a:lnSpc>
              <a:buClr>
                <a:schemeClr val="folHlink"/>
              </a:buClr>
            </a:pPr>
            <a:r>
              <a:rPr lang="en-US" sz="2400" smtClean="0"/>
              <a:t>By 2014</a:t>
            </a:r>
          </a:p>
          <a:p>
            <a:pPr lvl="1">
              <a:lnSpc>
                <a:spcPct val="90000"/>
              </a:lnSpc>
            </a:pPr>
            <a:r>
              <a:rPr lang="en-US" sz="2000" b="1" smtClean="0"/>
              <a:t>I and SG in HIE with subsidies 133%-400%</a:t>
            </a:r>
          </a:p>
          <a:p>
            <a:pPr lvl="1">
              <a:lnSpc>
                <a:spcPct val="90000"/>
              </a:lnSpc>
            </a:pPr>
            <a:r>
              <a:rPr lang="en-US" sz="2000" b="1" smtClean="0"/>
              <a:t>CHIP option to cover state employees’ children</a:t>
            </a:r>
          </a:p>
          <a:p>
            <a:pPr lvl="1">
              <a:lnSpc>
                <a:spcPct val="90000"/>
              </a:lnSpc>
              <a:buFont typeface="Arial" charset="0"/>
              <a:buNone/>
            </a:pPr>
            <a:endParaRPr lang="en-US" sz="2000" smtClean="0"/>
          </a:p>
        </p:txBody>
      </p:sp>
      <p:cxnSp>
        <p:nvCxnSpPr>
          <p:cNvPr id="322564" name="AutoShape 5"/>
          <p:cNvCxnSpPr>
            <a:cxnSpLocks noChangeShapeType="1"/>
          </p:cNvCxnSpPr>
          <p:nvPr/>
        </p:nvCxnSpPr>
        <p:spPr bwMode="auto">
          <a:xfrm>
            <a:off x="4572000" y="1752600"/>
            <a:ext cx="76200" cy="4800600"/>
          </a:xfrm>
          <a:prstGeom prst="straightConnector1">
            <a:avLst/>
          </a:prstGeom>
          <a:noFill/>
          <a:ln w="9525">
            <a:solidFill>
              <a:schemeClr val="tx1"/>
            </a:solidFill>
            <a:round/>
            <a:headEnd/>
            <a:tailEn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p:nvPr>
        </p:nvSpPr>
        <p:spPr>
          <a:xfrm>
            <a:off x="457200" y="0"/>
            <a:ext cx="8686800" cy="1143000"/>
          </a:xfrm>
        </p:spPr>
        <p:txBody>
          <a:bodyPr/>
          <a:lstStyle/>
          <a:p>
            <a:pPr eaLnBrk="1" hangingPunct="1"/>
            <a:r>
              <a:rPr lang="en-US" smtClean="0"/>
              <a:t>Improving Quality:</a:t>
            </a:r>
            <a:br>
              <a:rPr lang="en-US" smtClean="0"/>
            </a:br>
            <a:r>
              <a:rPr lang="en-US" smtClean="0"/>
              <a:t>Specific Recommendations</a:t>
            </a:r>
          </a:p>
        </p:txBody>
      </p:sp>
      <p:sp>
        <p:nvSpPr>
          <p:cNvPr id="324610" name="Rectangle 3"/>
          <p:cNvSpPr>
            <a:spLocks noGrp="1" noChangeArrowheads="1"/>
          </p:cNvSpPr>
          <p:nvPr>
            <p:ph type="body" idx="1"/>
          </p:nvPr>
        </p:nvSpPr>
        <p:spPr>
          <a:xfrm>
            <a:off x="3124200" y="1752600"/>
            <a:ext cx="6019800" cy="5105400"/>
          </a:xfrm>
        </p:spPr>
        <p:txBody>
          <a:bodyPr/>
          <a:lstStyle/>
          <a:p>
            <a:pPr eaLnBrk="1" hangingPunct="1">
              <a:buClr>
                <a:schemeClr val="folHlink"/>
              </a:buClr>
            </a:pPr>
            <a:r>
              <a:rPr lang="en-US" sz="2400" smtClean="0"/>
              <a:t>Develop an HHS-led, cross-agency, Administration-wide guidance on how to comprehensively address quality asthma care, including measurement and indicators</a:t>
            </a:r>
          </a:p>
          <a:p>
            <a:pPr eaLnBrk="1" hangingPunct="1"/>
            <a:endParaRPr lang="en-US" sz="2400" smtClean="0"/>
          </a:p>
          <a:p>
            <a:pPr eaLnBrk="1" hangingPunct="1">
              <a:buClr>
                <a:schemeClr val="folHlink"/>
              </a:buClr>
            </a:pPr>
            <a:r>
              <a:rPr lang="en-US" sz="2400" smtClean="0"/>
              <a:t>Make all recommended care a focus of quality performance improvement for MA/CHIP, health centers, and IHS</a:t>
            </a:r>
          </a:p>
          <a:p>
            <a:pPr lvl="1" eaLnBrk="1" hangingPunct="1">
              <a:buFont typeface="Arial" charset="0"/>
              <a:buNone/>
            </a:pPr>
            <a:endParaRPr lang="en-US" sz="2000" smtClean="0"/>
          </a:p>
          <a:p>
            <a:pPr lvl="1" eaLnBrk="1" hangingPunct="1"/>
            <a:endParaRPr lang="en-US" sz="2000" smtClean="0"/>
          </a:p>
        </p:txBody>
      </p:sp>
      <p:sp>
        <p:nvSpPr>
          <p:cNvPr id="324611" name="AutoShape 7"/>
          <p:cNvSpPr>
            <a:spLocks noChangeArrowheads="1"/>
          </p:cNvSpPr>
          <p:nvPr/>
        </p:nvSpPr>
        <p:spPr bwMode="auto">
          <a:xfrm>
            <a:off x="838200" y="1362075"/>
            <a:ext cx="2209800" cy="2066925"/>
          </a:xfrm>
          <a:prstGeom prst="hexagon">
            <a:avLst>
              <a:gd name="adj" fmla="val 26728"/>
              <a:gd name="vf" fmla="val 115470"/>
            </a:avLst>
          </a:prstGeom>
          <a:solidFill>
            <a:schemeClr val="folHlink">
              <a:alpha val="32156"/>
            </a:schemeClr>
          </a:solidFill>
          <a:ln w="38100">
            <a:solidFill>
              <a:schemeClr val="folHlink"/>
            </a:solidFill>
            <a:miter lim="800000"/>
            <a:headEnd/>
            <a:tailEnd/>
          </a:ln>
        </p:spPr>
        <p:txBody>
          <a:bodyPr wrap="none" anchor="ctr"/>
          <a:lstStyle/>
          <a:p>
            <a:endParaRPr lang="en-US"/>
          </a:p>
        </p:txBody>
      </p:sp>
      <p:sp>
        <p:nvSpPr>
          <p:cNvPr id="324612" name="Text Box 8"/>
          <p:cNvSpPr txBox="1">
            <a:spLocks noChangeArrowheads="1"/>
          </p:cNvSpPr>
          <p:nvPr/>
        </p:nvSpPr>
        <p:spPr bwMode="auto">
          <a:xfrm>
            <a:off x="990600" y="1981200"/>
            <a:ext cx="1981200" cy="584200"/>
          </a:xfrm>
          <a:prstGeom prst="rect">
            <a:avLst/>
          </a:prstGeom>
          <a:noFill/>
          <a:ln w="9525">
            <a:noFill/>
            <a:miter lim="800000"/>
            <a:headEnd/>
            <a:tailEnd/>
          </a:ln>
        </p:spPr>
        <p:txBody>
          <a:bodyPr>
            <a:spAutoFit/>
          </a:bodyPr>
          <a:lstStyle/>
          <a:p>
            <a:pPr algn="ctr">
              <a:spcBef>
                <a:spcPct val="50000"/>
              </a:spcBef>
            </a:pPr>
            <a:r>
              <a:rPr lang="en-US" sz="1600">
                <a:latin typeface="Frutiger 45 Light"/>
              </a:rPr>
              <a:t>High quality clinical and case management</a:t>
            </a:r>
          </a:p>
        </p:txBody>
      </p:sp>
      <p:sp>
        <p:nvSpPr>
          <p:cNvPr id="324613" name="AutoShape 9" descr="school based clinic"/>
          <p:cNvSpPr>
            <a:spLocks noChangeArrowheads="1"/>
          </p:cNvSpPr>
          <p:nvPr/>
        </p:nvSpPr>
        <p:spPr bwMode="auto">
          <a:xfrm>
            <a:off x="-228600" y="2962275"/>
            <a:ext cx="2209800" cy="2066925"/>
          </a:xfrm>
          <a:prstGeom prst="hexagon">
            <a:avLst>
              <a:gd name="adj" fmla="val 26728"/>
              <a:gd name="vf" fmla="val 115470"/>
            </a:avLst>
          </a:prstGeom>
          <a:blipFill dpi="0" rotWithShape="1">
            <a:blip r:embed="rId3" cstate="print">
              <a:alphaModFix amt="32000"/>
            </a:blip>
            <a:srcRect/>
            <a:stretch>
              <a:fillRect/>
            </a:stretch>
          </a:blipFill>
          <a:ln w="38100">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2"/>
          <p:cNvSpPr>
            <a:spLocks noGrp="1" noChangeArrowheads="1"/>
          </p:cNvSpPr>
          <p:nvPr>
            <p:ph type="title"/>
          </p:nvPr>
        </p:nvSpPr>
        <p:spPr>
          <a:xfrm>
            <a:off x="533400" y="0"/>
            <a:ext cx="8610600" cy="1143000"/>
          </a:xfrm>
        </p:spPr>
        <p:txBody>
          <a:bodyPr/>
          <a:lstStyle/>
          <a:p>
            <a:pPr eaLnBrk="1" hangingPunct="1"/>
            <a:r>
              <a:rPr lang="en-US" sz="2800" smtClean="0"/>
              <a:t>Improving Information Exchange &amp; Progress Monitoring: Specific Recommendations</a:t>
            </a:r>
          </a:p>
        </p:txBody>
      </p:sp>
      <p:sp>
        <p:nvSpPr>
          <p:cNvPr id="326658" name="Rectangle 3"/>
          <p:cNvSpPr>
            <a:spLocks noGrp="1" noChangeArrowheads="1"/>
          </p:cNvSpPr>
          <p:nvPr>
            <p:ph type="body" idx="1"/>
          </p:nvPr>
        </p:nvSpPr>
        <p:spPr>
          <a:xfrm>
            <a:off x="3276600" y="1828800"/>
            <a:ext cx="5486400" cy="4648200"/>
          </a:xfrm>
        </p:spPr>
        <p:txBody>
          <a:bodyPr/>
          <a:lstStyle/>
          <a:p>
            <a:pPr eaLnBrk="1" hangingPunct="1">
              <a:lnSpc>
                <a:spcPct val="90000"/>
              </a:lnSpc>
              <a:spcBef>
                <a:spcPct val="50000"/>
              </a:spcBef>
              <a:buClr>
                <a:schemeClr val="folHlink"/>
              </a:buClr>
            </a:pPr>
            <a:r>
              <a:rPr lang="en-US" sz="2400" smtClean="0"/>
              <a:t>Enhance asthma monitoring at the community level through linkages of existing data sources (e.g., vital statistics, hospital discharge data, Medicaid claims), local and regional model registries, uniform datasets</a:t>
            </a:r>
          </a:p>
          <a:p>
            <a:pPr eaLnBrk="1" hangingPunct="1">
              <a:lnSpc>
                <a:spcPct val="90000"/>
              </a:lnSpc>
            </a:pPr>
            <a:endParaRPr lang="en-US" sz="2400" smtClean="0"/>
          </a:p>
          <a:p>
            <a:pPr eaLnBrk="1" hangingPunct="1">
              <a:lnSpc>
                <a:spcPct val="90000"/>
              </a:lnSpc>
              <a:buClr>
                <a:schemeClr val="folHlink"/>
              </a:buClr>
            </a:pPr>
            <a:r>
              <a:rPr lang="en-US" sz="2400" smtClean="0"/>
              <a:t>Encourage meaningful use of HIT among providers and link providers to public health agencies to facilitate continuous information exchange and communication of up-to-date data</a:t>
            </a:r>
          </a:p>
          <a:p>
            <a:pPr lvl="1" eaLnBrk="1" hangingPunct="1">
              <a:lnSpc>
                <a:spcPct val="90000"/>
              </a:lnSpc>
            </a:pPr>
            <a:endParaRPr lang="en-US" sz="2400" smtClean="0"/>
          </a:p>
        </p:txBody>
      </p:sp>
      <p:sp>
        <p:nvSpPr>
          <p:cNvPr id="326659" name="AutoShape 7"/>
          <p:cNvSpPr>
            <a:spLocks noChangeArrowheads="1"/>
          </p:cNvSpPr>
          <p:nvPr/>
        </p:nvSpPr>
        <p:spPr bwMode="auto">
          <a:xfrm>
            <a:off x="838200" y="1376363"/>
            <a:ext cx="2209800" cy="2066925"/>
          </a:xfrm>
          <a:prstGeom prst="hexagon">
            <a:avLst>
              <a:gd name="adj" fmla="val 26728"/>
              <a:gd name="vf" fmla="val 115470"/>
            </a:avLst>
          </a:prstGeom>
          <a:solidFill>
            <a:srgbClr val="4DACBF">
              <a:alpha val="16862"/>
            </a:srgbClr>
          </a:solidFill>
          <a:ln w="38100">
            <a:solidFill>
              <a:srgbClr val="4DACBF"/>
            </a:solidFill>
            <a:miter lim="800000"/>
            <a:headEnd/>
            <a:tailEnd/>
          </a:ln>
        </p:spPr>
        <p:txBody>
          <a:bodyPr wrap="none" anchor="ctr"/>
          <a:lstStyle/>
          <a:p>
            <a:endParaRPr lang="en-US"/>
          </a:p>
        </p:txBody>
      </p:sp>
      <p:sp>
        <p:nvSpPr>
          <p:cNvPr id="326660" name="AutoShape 8" descr="research"/>
          <p:cNvSpPr>
            <a:spLocks noChangeArrowheads="1"/>
          </p:cNvSpPr>
          <p:nvPr/>
        </p:nvSpPr>
        <p:spPr bwMode="auto">
          <a:xfrm>
            <a:off x="-228600" y="2962275"/>
            <a:ext cx="2209800" cy="2066925"/>
          </a:xfrm>
          <a:prstGeom prst="hexagon">
            <a:avLst>
              <a:gd name="adj" fmla="val 26728"/>
              <a:gd name="vf" fmla="val 115470"/>
            </a:avLst>
          </a:prstGeom>
          <a:blipFill dpi="0" rotWithShape="1">
            <a:blip r:embed="rId3" cstate="print">
              <a:alphaModFix amt="17000"/>
            </a:blip>
            <a:srcRect/>
            <a:stretch>
              <a:fillRect/>
            </a:stretch>
          </a:blipFill>
          <a:ln w="38100">
            <a:solidFill>
              <a:srgbClr val="4DACBF"/>
            </a:solidFill>
            <a:miter lim="800000"/>
            <a:headEnd/>
            <a:tailEnd/>
          </a:ln>
        </p:spPr>
        <p:txBody>
          <a:bodyPr wrap="none" anchor="ctr"/>
          <a:lstStyle/>
          <a:p>
            <a:endParaRPr lang="en-US"/>
          </a:p>
        </p:txBody>
      </p:sp>
      <p:sp>
        <p:nvSpPr>
          <p:cNvPr id="326661" name="Text Box 9"/>
          <p:cNvSpPr txBox="1">
            <a:spLocks noChangeArrowheads="1"/>
          </p:cNvSpPr>
          <p:nvPr/>
        </p:nvSpPr>
        <p:spPr bwMode="auto">
          <a:xfrm>
            <a:off x="1295400" y="1752600"/>
            <a:ext cx="1371600" cy="1314450"/>
          </a:xfrm>
          <a:prstGeom prst="rect">
            <a:avLst/>
          </a:prstGeom>
          <a:noFill/>
          <a:ln w="9525">
            <a:noFill/>
            <a:miter lim="800000"/>
            <a:headEnd/>
            <a:tailEnd/>
          </a:ln>
        </p:spPr>
        <p:txBody>
          <a:bodyPr>
            <a:spAutoFit/>
          </a:bodyPr>
          <a:lstStyle/>
          <a:p>
            <a:pPr algn="ctr">
              <a:spcBef>
                <a:spcPct val="50000"/>
              </a:spcBef>
            </a:pPr>
            <a:r>
              <a:rPr lang="en-US" sz="1600">
                <a:latin typeface="Frutiger 45 Light"/>
              </a:rPr>
              <a:t>Continuous information exchange and progress monitoring</a:t>
            </a:r>
            <a:r>
              <a:rPr lang="en-US" sz="1600">
                <a:solidFill>
                  <a:srgbClr val="636363"/>
                </a:solidFill>
                <a:latin typeface="Frutiger 45 Light"/>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ChangeArrowheads="1"/>
          </p:cNvSpPr>
          <p:nvPr>
            <p:ph type="title"/>
          </p:nvPr>
        </p:nvSpPr>
        <p:spPr>
          <a:xfrm>
            <a:off x="-1371600" y="0"/>
            <a:ext cx="10515600" cy="1143000"/>
          </a:xfrm>
        </p:spPr>
        <p:txBody>
          <a:bodyPr/>
          <a:lstStyle/>
          <a:p>
            <a:pPr eaLnBrk="1" hangingPunct="1"/>
            <a:r>
              <a:rPr lang="en-US" sz="2800" smtClean="0"/>
              <a:t>Improving Environmental, School and Housing </a:t>
            </a:r>
            <a:br>
              <a:rPr lang="en-US" sz="2800" smtClean="0"/>
            </a:br>
            <a:r>
              <a:rPr lang="en-US" sz="2800" smtClean="0"/>
              <a:t>Air Quality: Specific Recommendations</a:t>
            </a:r>
          </a:p>
        </p:txBody>
      </p:sp>
      <p:sp>
        <p:nvSpPr>
          <p:cNvPr id="328706" name="Rectangle 3"/>
          <p:cNvSpPr>
            <a:spLocks noGrp="1" noChangeArrowheads="1"/>
          </p:cNvSpPr>
          <p:nvPr>
            <p:ph type="body" idx="1"/>
          </p:nvPr>
        </p:nvSpPr>
        <p:spPr>
          <a:xfrm>
            <a:off x="3505200" y="2209800"/>
            <a:ext cx="5410200" cy="4495800"/>
          </a:xfrm>
        </p:spPr>
        <p:txBody>
          <a:bodyPr/>
          <a:lstStyle/>
          <a:p>
            <a:pPr eaLnBrk="1" hangingPunct="1">
              <a:spcBef>
                <a:spcPct val="0"/>
              </a:spcBef>
              <a:buClr>
                <a:schemeClr val="folHlink"/>
              </a:buClr>
            </a:pPr>
            <a:r>
              <a:rPr lang="en-US" sz="2400" smtClean="0"/>
              <a:t>Encourage public health agencies, education authorities, housing authorities, and environmental agencies to promote evidence-based interventions and services that fall outside of the traditional health care interventions to reduce exposure to asthma triggers</a:t>
            </a:r>
          </a:p>
          <a:p>
            <a:pPr eaLnBrk="1" hangingPunct="1">
              <a:buFontTx/>
              <a:buNone/>
            </a:pPr>
            <a:endParaRPr lang="en-US" sz="2800" smtClean="0"/>
          </a:p>
        </p:txBody>
      </p:sp>
      <p:sp>
        <p:nvSpPr>
          <p:cNvPr id="328707" name="AutoShape 4"/>
          <p:cNvSpPr>
            <a:spLocks noChangeArrowheads="1"/>
          </p:cNvSpPr>
          <p:nvPr/>
        </p:nvSpPr>
        <p:spPr bwMode="auto">
          <a:xfrm>
            <a:off x="895350" y="1371600"/>
            <a:ext cx="2209800" cy="2066925"/>
          </a:xfrm>
          <a:prstGeom prst="hexagon">
            <a:avLst>
              <a:gd name="adj" fmla="val 26728"/>
              <a:gd name="vf" fmla="val 115470"/>
            </a:avLst>
          </a:prstGeom>
          <a:solidFill>
            <a:srgbClr val="C1C1C1">
              <a:alpha val="32156"/>
            </a:srgbClr>
          </a:solidFill>
          <a:ln w="38100">
            <a:solidFill>
              <a:srgbClr val="636363"/>
            </a:solidFill>
            <a:miter lim="800000"/>
            <a:headEnd/>
            <a:tailEnd/>
          </a:ln>
        </p:spPr>
        <p:txBody>
          <a:bodyPr wrap="none" anchor="ctr"/>
          <a:lstStyle/>
          <a:p>
            <a:endParaRPr lang="en-US"/>
          </a:p>
        </p:txBody>
      </p:sp>
      <p:sp>
        <p:nvSpPr>
          <p:cNvPr id="328708" name="Text Box 5"/>
          <p:cNvSpPr txBox="1">
            <a:spLocks noChangeArrowheads="1"/>
          </p:cNvSpPr>
          <p:nvPr/>
        </p:nvSpPr>
        <p:spPr bwMode="auto">
          <a:xfrm>
            <a:off x="1200150" y="1870075"/>
            <a:ext cx="1600200" cy="1069975"/>
          </a:xfrm>
          <a:prstGeom prst="rect">
            <a:avLst/>
          </a:prstGeom>
          <a:noFill/>
          <a:ln w="9525">
            <a:noFill/>
            <a:miter lim="800000"/>
            <a:headEnd/>
            <a:tailEnd/>
          </a:ln>
        </p:spPr>
        <p:txBody>
          <a:bodyPr>
            <a:spAutoFit/>
          </a:bodyPr>
          <a:lstStyle/>
          <a:p>
            <a:pPr algn="ctr">
              <a:spcBef>
                <a:spcPct val="50000"/>
              </a:spcBef>
            </a:pPr>
            <a:r>
              <a:rPr lang="en-US" sz="1600">
                <a:latin typeface="Frutiger 45 Light"/>
              </a:rPr>
              <a:t>Asthma trigger reduction in homes and communities</a:t>
            </a:r>
            <a:r>
              <a:rPr lang="en-US" sz="1600">
                <a:solidFill>
                  <a:srgbClr val="636363"/>
                </a:solidFill>
                <a:latin typeface="Frutiger 45 Light"/>
              </a:rPr>
              <a:t> </a:t>
            </a:r>
          </a:p>
        </p:txBody>
      </p:sp>
      <p:sp>
        <p:nvSpPr>
          <p:cNvPr id="328709" name="AutoShape 6" descr="Tavarez22"/>
          <p:cNvSpPr>
            <a:spLocks noChangeArrowheads="1"/>
          </p:cNvSpPr>
          <p:nvPr/>
        </p:nvSpPr>
        <p:spPr bwMode="auto">
          <a:xfrm>
            <a:off x="-228600" y="2971800"/>
            <a:ext cx="2209800" cy="2066925"/>
          </a:xfrm>
          <a:prstGeom prst="hexagon">
            <a:avLst>
              <a:gd name="adj" fmla="val 26728"/>
              <a:gd name="vf" fmla="val 115470"/>
            </a:avLst>
          </a:prstGeom>
          <a:blipFill dpi="0" rotWithShape="1">
            <a:blip r:embed="rId3" cstate="print">
              <a:alphaModFix amt="32000"/>
            </a:blip>
            <a:srcRect/>
            <a:stretch>
              <a:fillRect/>
            </a:stretch>
          </a:blipFill>
          <a:ln w="38100">
            <a:solidFill>
              <a:srgbClr val="63636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2"/>
          <p:cNvSpPr>
            <a:spLocks noGrp="1" noChangeArrowheads="1"/>
          </p:cNvSpPr>
          <p:nvPr>
            <p:ph type="title"/>
          </p:nvPr>
        </p:nvSpPr>
        <p:spPr>
          <a:xfrm>
            <a:off x="228600" y="0"/>
            <a:ext cx="8686800" cy="1143000"/>
          </a:xfrm>
        </p:spPr>
        <p:txBody>
          <a:bodyPr/>
          <a:lstStyle/>
          <a:p>
            <a:pPr eaLnBrk="1" hangingPunct="1"/>
            <a:r>
              <a:rPr lang="en-US" smtClean="0"/>
              <a:t>Improving Research Agendas:</a:t>
            </a:r>
            <a:br>
              <a:rPr lang="en-US" smtClean="0"/>
            </a:br>
            <a:r>
              <a:rPr lang="en-US" smtClean="0"/>
              <a:t>Specific Recommendations</a:t>
            </a:r>
          </a:p>
        </p:txBody>
      </p:sp>
      <p:sp>
        <p:nvSpPr>
          <p:cNvPr id="330754" name="Rectangle 3"/>
          <p:cNvSpPr>
            <a:spLocks noGrp="1" noChangeArrowheads="1"/>
          </p:cNvSpPr>
          <p:nvPr>
            <p:ph type="body" idx="1"/>
          </p:nvPr>
        </p:nvSpPr>
        <p:spPr>
          <a:xfrm>
            <a:off x="3200400" y="2209800"/>
            <a:ext cx="5715000" cy="4495800"/>
          </a:xfrm>
        </p:spPr>
        <p:txBody>
          <a:bodyPr/>
          <a:lstStyle/>
          <a:p>
            <a:pPr eaLnBrk="1" hangingPunct="1">
              <a:spcBef>
                <a:spcPct val="50000"/>
              </a:spcBef>
              <a:buClr>
                <a:schemeClr val="folHlink"/>
              </a:buClr>
            </a:pPr>
            <a:r>
              <a:rPr lang="en-US" sz="2400" smtClean="0"/>
              <a:t>Promote a strengthened and diversified Administration-wide research agenda to include basic, clinical, and translational/implementation investigations to learn more about what works and what can be translated into policy change</a:t>
            </a:r>
          </a:p>
          <a:p>
            <a:pPr lvl="1" eaLnBrk="1" hangingPunct="1"/>
            <a:endParaRPr lang="en-US" sz="2800" smtClean="0"/>
          </a:p>
        </p:txBody>
      </p:sp>
      <p:sp>
        <p:nvSpPr>
          <p:cNvPr id="330755" name="AutoShape 4"/>
          <p:cNvSpPr>
            <a:spLocks noChangeArrowheads="1"/>
          </p:cNvSpPr>
          <p:nvPr/>
        </p:nvSpPr>
        <p:spPr bwMode="auto">
          <a:xfrm>
            <a:off x="838200" y="1371600"/>
            <a:ext cx="2209800" cy="2066925"/>
          </a:xfrm>
          <a:prstGeom prst="hexagon">
            <a:avLst>
              <a:gd name="adj" fmla="val 26728"/>
              <a:gd name="vf" fmla="val 115470"/>
            </a:avLst>
          </a:prstGeom>
          <a:solidFill>
            <a:srgbClr val="8FAB93">
              <a:alpha val="18823"/>
            </a:srgbClr>
          </a:solidFill>
          <a:ln w="38100">
            <a:solidFill>
              <a:srgbClr val="8FAB93"/>
            </a:solidFill>
            <a:miter lim="800000"/>
            <a:headEnd/>
            <a:tailEnd/>
          </a:ln>
        </p:spPr>
        <p:txBody>
          <a:bodyPr wrap="none" anchor="ctr"/>
          <a:lstStyle/>
          <a:p>
            <a:endParaRPr lang="en-US"/>
          </a:p>
        </p:txBody>
      </p:sp>
      <p:sp>
        <p:nvSpPr>
          <p:cNvPr id="330756" name="Text Box 5"/>
          <p:cNvSpPr txBox="1">
            <a:spLocks noChangeArrowheads="1"/>
          </p:cNvSpPr>
          <p:nvPr/>
        </p:nvSpPr>
        <p:spPr bwMode="auto">
          <a:xfrm>
            <a:off x="1295400" y="1870075"/>
            <a:ext cx="1371600" cy="1069975"/>
          </a:xfrm>
          <a:prstGeom prst="rect">
            <a:avLst/>
          </a:prstGeom>
          <a:noFill/>
          <a:ln w="9525">
            <a:noFill/>
            <a:miter lim="800000"/>
            <a:headEnd/>
            <a:tailEnd/>
          </a:ln>
        </p:spPr>
        <p:txBody>
          <a:bodyPr>
            <a:spAutoFit/>
          </a:bodyPr>
          <a:lstStyle/>
          <a:p>
            <a:pPr algn="ctr">
              <a:spcBef>
                <a:spcPct val="50000"/>
              </a:spcBef>
            </a:pPr>
            <a:r>
              <a:rPr lang="en-US" sz="1600">
                <a:latin typeface="Frutiger 45 Light"/>
              </a:rPr>
              <a:t>Research to learn more about what works </a:t>
            </a:r>
          </a:p>
        </p:txBody>
      </p:sp>
      <p:sp>
        <p:nvSpPr>
          <p:cNvPr id="330757" name="AutoShape 6" descr="LA_MCAF_IMG_5633"/>
          <p:cNvSpPr>
            <a:spLocks noChangeArrowheads="1"/>
          </p:cNvSpPr>
          <p:nvPr/>
        </p:nvSpPr>
        <p:spPr bwMode="auto">
          <a:xfrm>
            <a:off x="-228600" y="2971800"/>
            <a:ext cx="2209800" cy="2066925"/>
          </a:xfrm>
          <a:prstGeom prst="hexagon">
            <a:avLst>
              <a:gd name="adj" fmla="val 26728"/>
              <a:gd name="vf" fmla="val 115470"/>
            </a:avLst>
          </a:prstGeom>
          <a:blipFill dpi="0" rotWithShape="1">
            <a:blip r:embed="rId3" cstate="print">
              <a:alphaModFix amt="19000"/>
            </a:blip>
            <a:srcRect/>
            <a:stretch>
              <a:fillRect/>
            </a:stretch>
          </a:blipFill>
          <a:ln w="38100">
            <a:solidFill>
              <a:srgbClr val="8FAB9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ChangeArrowheads="1"/>
          </p:cNvSpPr>
          <p:nvPr/>
        </p:nvSpPr>
        <p:spPr bwMode="auto">
          <a:xfrm>
            <a:off x="3200400" y="2209800"/>
            <a:ext cx="5715000" cy="1981200"/>
          </a:xfrm>
          <a:prstGeom prst="rect">
            <a:avLst/>
          </a:prstGeom>
          <a:noFill/>
          <a:ln w="9525">
            <a:noFill/>
            <a:miter lim="800000"/>
            <a:headEnd/>
            <a:tailEnd/>
          </a:ln>
        </p:spPr>
        <p:txBody>
          <a:bodyPr anchor="ctr"/>
          <a:lstStyle/>
          <a:p>
            <a:pPr algn="ctr"/>
            <a:r>
              <a:rPr lang="en-US" sz="3600" b="1">
                <a:solidFill>
                  <a:srgbClr val="4DACBF"/>
                </a:solidFill>
                <a:latin typeface="Futura T Light"/>
                <a:cs typeface="Tahoma" pitchFamily="34" charset="0"/>
              </a:rPr>
              <a:t>The Affordable Care Act, Medical Homes, and Childhood Asthma:  </a:t>
            </a:r>
            <a:br>
              <a:rPr lang="en-US" sz="3600" b="1">
                <a:solidFill>
                  <a:srgbClr val="4DACBF"/>
                </a:solidFill>
                <a:latin typeface="Futura T Light"/>
                <a:cs typeface="Tahoma" pitchFamily="34" charset="0"/>
              </a:rPr>
            </a:br>
            <a:r>
              <a:rPr lang="en-US" sz="3200" b="1">
                <a:solidFill>
                  <a:srgbClr val="636363"/>
                </a:solidFill>
                <a:latin typeface="Futura T Light"/>
                <a:cs typeface="Tahoma" pitchFamily="34" charset="0"/>
              </a:rPr>
              <a:t>Key Opportunity for Progress </a:t>
            </a:r>
          </a:p>
          <a:p>
            <a:pPr algn="ctr"/>
            <a:endParaRPr lang="en-US" sz="1000" b="1">
              <a:solidFill>
                <a:srgbClr val="636363"/>
              </a:solidFill>
              <a:latin typeface="Futura T Light"/>
              <a:cs typeface="Tahoma" pitchFamily="34" charset="0"/>
            </a:endParaRPr>
          </a:p>
          <a:p>
            <a:pPr algn="ctr"/>
            <a:r>
              <a:rPr lang="en-US" sz="2400" b="1">
                <a:solidFill>
                  <a:srgbClr val="636363"/>
                </a:solidFill>
                <a:latin typeface="Futura T Light"/>
                <a:cs typeface="Tahoma" pitchFamily="34" charset="0"/>
              </a:rPr>
              <a:t>August 2010</a:t>
            </a:r>
          </a:p>
        </p:txBody>
      </p:sp>
      <p:sp>
        <p:nvSpPr>
          <p:cNvPr id="332802" name="Rectangle 4"/>
          <p:cNvSpPr>
            <a:spLocks noChangeArrowheads="1"/>
          </p:cNvSpPr>
          <p:nvPr/>
        </p:nvSpPr>
        <p:spPr bwMode="auto">
          <a:xfrm>
            <a:off x="3505200" y="4724400"/>
            <a:ext cx="5105400" cy="487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RESEARCH BY</a:t>
            </a:r>
          </a:p>
        </p:txBody>
      </p:sp>
      <p:pic>
        <p:nvPicPr>
          <p:cNvPr id="332803" name="Picture 5"/>
          <p:cNvPicPr>
            <a:picLocks noChangeAspect="1" noChangeArrowheads="1"/>
          </p:cNvPicPr>
          <p:nvPr/>
        </p:nvPicPr>
        <p:blipFill>
          <a:blip r:embed="rId3" cstate="print"/>
          <a:srcRect/>
          <a:stretch>
            <a:fillRect/>
          </a:stretch>
        </p:blipFill>
        <p:spPr bwMode="auto">
          <a:xfrm>
            <a:off x="5029200" y="4953000"/>
            <a:ext cx="1981200" cy="519113"/>
          </a:xfrm>
          <a:prstGeom prst="rect">
            <a:avLst/>
          </a:prstGeom>
          <a:noFill/>
          <a:ln w="9525">
            <a:noFill/>
            <a:miter lim="800000"/>
            <a:headEnd/>
            <a:tailEnd/>
          </a:ln>
        </p:spPr>
      </p:pic>
      <p:sp>
        <p:nvSpPr>
          <p:cNvPr id="332804" name="Rectangle 7"/>
          <p:cNvSpPr>
            <a:spLocks noChangeArrowheads="1"/>
          </p:cNvSpPr>
          <p:nvPr/>
        </p:nvSpPr>
        <p:spPr bwMode="auto">
          <a:xfrm>
            <a:off x="3505200" y="5534025"/>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SUPPORTED BY</a:t>
            </a:r>
          </a:p>
        </p:txBody>
      </p:sp>
      <p:pic>
        <p:nvPicPr>
          <p:cNvPr id="332805" name="Picture 8" descr="MCANlogo_small"/>
          <p:cNvPicPr>
            <a:picLocks noChangeAspect="1" noChangeArrowheads="1"/>
          </p:cNvPicPr>
          <p:nvPr/>
        </p:nvPicPr>
        <p:blipFill>
          <a:blip r:embed="rId4" cstate="print"/>
          <a:srcRect/>
          <a:stretch>
            <a:fillRect/>
          </a:stretch>
        </p:blipFill>
        <p:spPr bwMode="auto">
          <a:xfrm>
            <a:off x="4343400" y="5838825"/>
            <a:ext cx="1646238" cy="709613"/>
          </a:xfrm>
          <a:prstGeom prst="rect">
            <a:avLst/>
          </a:prstGeom>
          <a:noFill/>
          <a:ln w="9525">
            <a:noFill/>
            <a:miter lim="800000"/>
            <a:headEnd/>
            <a:tailEnd/>
          </a:ln>
        </p:spPr>
      </p:pic>
      <p:pic>
        <p:nvPicPr>
          <p:cNvPr id="332806" name="Picture 9" descr="RCHN"/>
          <p:cNvPicPr>
            <a:picLocks noChangeAspect="1" noChangeArrowheads="1"/>
          </p:cNvPicPr>
          <p:nvPr/>
        </p:nvPicPr>
        <p:blipFill>
          <a:blip r:embed="rId5" cstate="print"/>
          <a:srcRect/>
          <a:stretch>
            <a:fillRect/>
          </a:stretch>
        </p:blipFill>
        <p:spPr bwMode="auto">
          <a:xfrm>
            <a:off x="6218238" y="5838825"/>
            <a:ext cx="2211387" cy="714375"/>
          </a:xfrm>
          <a:prstGeom prst="rect">
            <a:avLst/>
          </a:prstGeom>
          <a:noFill/>
          <a:ln w="9525">
            <a:noFill/>
            <a:miter lim="800000"/>
            <a:headEnd/>
            <a:tailEnd/>
          </a:ln>
        </p:spPr>
      </p:pic>
      <p:pic>
        <p:nvPicPr>
          <p:cNvPr id="332807" name="Picture 11"/>
          <p:cNvPicPr>
            <a:picLocks noChangeAspect="1" noChangeArrowheads="1"/>
          </p:cNvPicPr>
          <p:nvPr/>
        </p:nvPicPr>
        <p:blipFill>
          <a:blip r:embed="rId6" cstate="print"/>
          <a:srcRect/>
          <a:stretch>
            <a:fillRect/>
          </a:stretch>
        </p:blipFill>
        <p:spPr bwMode="auto">
          <a:xfrm rot="-900000">
            <a:off x="457200" y="2286000"/>
            <a:ext cx="302101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idx="4294967295"/>
          </p:nvPr>
        </p:nvSpPr>
        <p:spPr>
          <a:xfrm>
            <a:off x="914400" y="0"/>
            <a:ext cx="8229600" cy="1143000"/>
          </a:xfrm>
        </p:spPr>
        <p:txBody>
          <a:bodyPr/>
          <a:lstStyle/>
          <a:p>
            <a:r>
              <a:rPr lang="en-US" sz="2600" smtClean="0"/>
              <a:t>ACA Furthers the Promise of Properly Managing Chronic Conditions like Childhood Asthma</a:t>
            </a:r>
          </a:p>
        </p:txBody>
      </p:sp>
      <p:sp>
        <p:nvSpPr>
          <p:cNvPr id="333826" name="Rectangle 3"/>
          <p:cNvSpPr>
            <a:spLocks noGrp="1" noChangeArrowheads="1"/>
          </p:cNvSpPr>
          <p:nvPr>
            <p:ph type="body" idx="4294967295"/>
          </p:nvPr>
        </p:nvSpPr>
        <p:spPr>
          <a:xfrm>
            <a:off x="304800" y="1524000"/>
            <a:ext cx="8839200" cy="4876800"/>
          </a:xfrm>
        </p:spPr>
        <p:txBody>
          <a:bodyPr/>
          <a:lstStyle/>
          <a:p>
            <a:pPr algn="ctr">
              <a:lnSpc>
                <a:spcPct val="90000"/>
              </a:lnSpc>
              <a:buFontTx/>
              <a:buNone/>
            </a:pPr>
            <a:r>
              <a:rPr lang="en-US" sz="2800" b="1" smtClean="0"/>
              <a:t>COVERAGE &amp; FINANCING</a:t>
            </a:r>
          </a:p>
          <a:p>
            <a:pPr algn="ctr">
              <a:lnSpc>
                <a:spcPct val="90000"/>
              </a:lnSpc>
              <a:buFontTx/>
              <a:buNone/>
            </a:pPr>
            <a:endParaRPr lang="en-US" sz="1800" b="1" smtClean="0"/>
          </a:p>
          <a:p>
            <a:pPr>
              <a:lnSpc>
                <a:spcPct val="90000"/>
              </a:lnSpc>
              <a:buClr>
                <a:schemeClr val="folHlink"/>
              </a:buClr>
            </a:pPr>
            <a:r>
              <a:rPr lang="en-US" smtClean="0"/>
              <a:t>Medicaid and HIE coverage expansions will lower proportion of uninsured children and increase proportion of Medicaid and privately-insured children</a:t>
            </a:r>
          </a:p>
          <a:p>
            <a:pPr>
              <a:lnSpc>
                <a:spcPct val="90000"/>
              </a:lnSpc>
              <a:buClr>
                <a:schemeClr val="folHlink"/>
              </a:buClr>
            </a:pPr>
            <a:endParaRPr lang="en-US" sz="1200" smtClean="0"/>
          </a:p>
          <a:p>
            <a:pPr>
              <a:lnSpc>
                <a:spcPct val="90000"/>
              </a:lnSpc>
              <a:buClr>
                <a:schemeClr val="folHlink"/>
              </a:buClr>
            </a:pPr>
            <a:r>
              <a:rPr lang="en-US" smtClean="0"/>
              <a:t>Integrated eligibility system for Medicaid with HIE will make coverage more stable</a:t>
            </a:r>
          </a:p>
          <a:p>
            <a:pPr>
              <a:lnSpc>
                <a:spcPct val="90000"/>
              </a:lnSpc>
              <a:buClr>
                <a:schemeClr val="folHlink"/>
              </a:buClr>
            </a:pPr>
            <a:endParaRPr lang="en-US" sz="1000" smtClean="0"/>
          </a:p>
          <a:p>
            <a:pPr>
              <a:lnSpc>
                <a:spcPct val="90000"/>
              </a:lnSpc>
              <a:buClr>
                <a:schemeClr val="folHlink"/>
              </a:buClr>
            </a:pPr>
            <a:r>
              <a:rPr lang="en-US" smtClean="0"/>
              <a:t>Increased Medicaid reimbursement to Medicare levels for E/M services and PCPs, with federal matching rate limited in time will increase access to care</a:t>
            </a:r>
          </a:p>
          <a:p>
            <a:pPr>
              <a:lnSpc>
                <a:spcPct val="90000"/>
              </a:lnSpc>
              <a:buClr>
                <a:schemeClr val="folHlink"/>
              </a:buClr>
            </a:pPr>
            <a:endParaRPr lang="en-US" sz="1000" smtClean="0"/>
          </a:p>
          <a:p>
            <a:pPr>
              <a:lnSpc>
                <a:spcPct val="90000"/>
              </a:lnSpc>
              <a:buClr>
                <a:schemeClr val="folHlink"/>
              </a:buClr>
            </a:pPr>
            <a:r>
              <a:rPr lang="en-US" smtClean="0"/>
              <a:t>As prevention funds become available, opportunities for investments in community health interventions Medicaid does not fund but are essential to reducing the financial burden of asthma – such as abatement of home risks - will arise</a:t>
            </a:r>
          </a:p>
          <a:p>
            <a:pPr>
              <a:lnSpc>
                <a:spcPct val="90000"/>
              </a:lnSpc>
              <a:buFontTx/>
              <a:buNone/>
            </a:pPr>
            <a:endParaRPr lang="en-US" smtClean="0"/>
          </a:p>
          <a:p>
            <a:pPr>
              <a:lnSpc>
                <a:spcPct val="90000"/>
              </a:lnSpc>
              <a:buFontTx/>
              <a:buNone/>
            </a:pPr>
            <a:endParaRPr lang="en-US" sz="2400" smtClean="0"/>
          </a:p>
          <a:p>
            <a:pPr>
              <a:lnSpc>
                <a:spcPct val="90000"/>
              </a:lnSpc>
              <a:buFontTx/>
              <a:buNone/>
            </a:pPr>
            <a:endParaRPr lang="en-US" sz="2400" smtClean="0"/>
          </a:p>
          <a:p>
            <a:pPr>
              <a:lnSpc>
                <a:spcPct val="90000"/>
              </a:lnSpc>
            </a:pPr>
            <a:endParaRPr lang="en-US" sz="2400" smtClean="0"/>
          </a:p>
          <a:p>
            <a:pPr lvl="2">
              <a:lnSpc>
                <a:spcPct val="90000"/>
              </a:lnSpc>
            </a:pPr>
            <a:endParaRPr lang="en-US" sz="1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idx="4294967295"/>
          </p:nvPr>
        </p:nvSpPr>
        <p:spPr>
          <a:xfrm>
            <a:off x="914400" y="0"/>
            <a:ext cx="8229600" cy="1143000"/>
          </a:xfrm>
        </p:spPr>
        <p:txBody>
          <a:bodyPr/>
          <a:lstStyle/>
          <a:p>
            <a:r>
              <a:rPr lang="en-US" sz="2600" smtClean="0"/>
              <a:t>ACA Furthers the Promise of Properly Managing Chronic Conditions like Childhood Asthma</a:t>
            </a:r>
          </a:p>
        </p:txBody>
      </p:sp>
      <p:sp>
        <p:nvSpPr>
          <p:cNvPr id="334850" name="Rectangle 3"/>
          <p:cNvSpPr>
            <a:spLocks noGrp="1" noChangeArrowheads="1"/>
          </p:cNvSpPr>
          <p:nvPr>
            <p:ph type="body" idx="4294967295"/>
          </p:nvPr>
        </p:nvSpPr>
        <p:spPr>
          <a:xfrm>
            <a:off x="762000" y="1524000"/>
            <a:ext cx="8001000" cy="4648200"/>
          </a:xfrm>
        </p:spPr>
        <p:txBody>
          <a:bodyPr/>
          <a:lstStyle/>
          <a:p>
            <a:pPr>
              <a:lnSpc>
                <a:spcPct val="90000"/>
              </a:lnSpc>
              <a:buFontTx/>
              <a:buNone/>
            </a:pPr>
            <a:endParaRPr lang="en-US" sz="2400" smtClean="0"/>
          </a:p>
          <a:p>
            <a:pPr algn="ctr">
              <a:lnSpc>
                <a:spcPct val="90000"/>
              </a:lnSpc>
              <a:buFontTx/>
              <a:buNone/>
            </a:pPr>
            <a:r>
              <a:rPr lang="en-US" sz="2800" b="1" smtClean="0"/>
              <a:t>DELIVERY SYSTEM</a:t>
            </a:r>
            <a:r>
              <a:rPr lang="en-US" sz="2400" smtClean="0"/>
              <a:t> </a:t>
            </a:r>
          </a:p>
          <a:p>
            <a:pPr algn="ctr">
              <a:lnSpc>
                <a:spcPct val="90000"/>
              </a:lnSpc>
              <a:buFontTx/>
              <a:buNone/>
            </a:pPr>
            <a:endParaRPr lang="en-US" sz="2400" smtClean="0"/>
          </a:p>
          <a:p>
            <a:pPr>
              <a:lnSpc>
                <a:spcPct val="90000"/>
              </a:lnSpc>
              <a:buClr>
                <a:schemeClr val="folHlink"/>
              </a:buClr>
            </a:pPr>
            <a:r>
              <a:rPr lang="en-US" sz="2400" smtClean="0"/>
              <a:t>Pilot testing in Medicaid of pediatric Accountable Care Organizations (ACO), medical homes, bundled payment arrangements will provide opportunities to focus on high cost conditions like asthma</a:t>
            </a:r>
          </a:p>
          <a:p>
            <a:pPr>
              <a:lnSpc>
                <a:spcPct val="90000"/>
              </a:lnSpc>
              <a:buClr>
                <a:schemeClr val="folHlink"/>
              </a:buClr>
            </a:pPr>
            <a:endParaRPr lang="en-US" sz="2400" smtClean="0"/>
          </a:p>
          <a:p>
            <a:pPr>
              <a:lnSpc>
                <a:spcPct val="90000"/>
              </a:lnSpc>
              <a:buClr>
                <a:schemeClr val="folHlink"/>
              </a:buClr>
            </a:pPr>
            <a:r>
              <a:rPr lang="en-US" sz="2400" smtClean="0"/>
              <a:t>Medical home option for state Medicaid programs</a:t>
            </a:r>
          </a:p>
          <a:p>
            <a:pPr>
              <a:lnSpc>
                <a:spcPct val="90000"/>
              </a:lnSpc>
              <a:buClr>
                <a:schemeClr val="folHlink"/>
              </a:buClr>
            </a:pPr>
            <a:endParaRPr lang="en-US" sz="2400" smtClean="0"/>
          </a:p>
          <a:p>
            <a:pPr>
              <a:lnSpc>
                <a:spcPct val="90000"/>
              </a:lnSpc>
              <a:buClr>
                <a:schemeClr val="folHlink"/>
              </a:buClr>
            </a:pPr>
            <a:r>
              <a:rPr lang="en-US" sz="2400" smtClean="0"/>
              <a:t>Increased funding for CHCs will increase access to primary care in medically underserved communities</a:t>
            </a:r>
          </a:p>
          <a:p>
            <a:pPr>
              <a:lnSpc>
                <a:spcPct val="90000"/>
              </a:lnSpc>
              <a:buFontTx/>
              <a:buNone/>
            </a:pPr>
            <a:endParaRPr lang="en-US" sz="2400" smtClean="0"/>
          </a:p>
          <a:p>
            <a:pPr>
              <a:lnSpc>
                <a:spcPct val="90000"/>
              </a:lnSpc>
              <a:buFontTx/>
              <a:buNone/>
            </a:pPr>
            <a:endParaRPr lang="en-US" sz="2400" smtClean="0"/>
          </a:p>
          <a:p>
            <a:pPr>
              <a:lnSpc>
                <a:spcPct val="90000"/>
              </a:lnSpc>
            </a:pPr>
            <a:endParaRPr lang="en-US" sz="2400" smtClean="0"/>
          </a:p>
          <a:p>
            <a:pPr lvl="2">
              <a:lnSpc>
                <a:spcPct val="90000"/>
              </a:lnSpc>
            </a:pPr>
            <a:endParaRPr lang="en-US" sz="18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ChangeArrowheads="1"/>
          </p:cNvSpPr>
          <p:nvPr>
            <p:ph type="title"/>
          </p:nvPr>
        </p:nvSpPr>
        <p:spPr/>
        <p:txBody>
          <a:bodyPr/>
          <a:lstStyle/>
          <a:p>
            <a:r>
              <a:rPr lang="en-US" smtClean="0"/>
              <a:t>Medical Home Model</a:t>
            </a:r>
          </a:p>
        </p:txBody>
      </p:sp>
      <p:sp>
        <p:nvSpPr>
          <p:cNvPr id="335874" name="Rectangle 3"/>
          <p:cNvSpPr>
            <a:spLocks noGrp="1" noChangeArrowheads="1"/>
          </p:cNvSpPr>
          <p:nvPr>
            <p:ph type="body" idx="1"/>
          </p:nvPr>
        </p:nvSpPr>
        <p:spPr>
          <a:xfrm>
            <a:off x="762000" y="1676400"/>
            <a:ext cx="8001000" cy="4373563"/>
          </a:xfrm>
        </p:spPr>
        <p:txBody>
          <a:bodyPr/>
          <a:lstStyle/>
          <a:p>
            <a:pPr>
              <a:lnSpc>
                <a:spcPct val="90000"/>
              </a:lnSpc>
              <a:buClr>
                <a:schemeClr val="folHlink"/>
              </a:buClr>
            </a:pPr>
            <a:r>
              <a:rPr lang="en-US" b="1" smtClean="0"/>
              <a:t>Origins with the AAP, now seen as a means to improve primary care for all patients</a:t>
            </a:r>
          </a:p>
          <a:p>
            <a:pPr>
              <a:lnSpc>
                <a:spcPct val="90000"/>
              </a:lnSpc>
              <a:buClr>
                <a:schemeClr val="folHlink"/>
              </a:buClr>
            </a:pPr>
            <a:r>
              <a:rPr lang="en-US" b="1" smtClean="0"/>
              <a:t>Goals:</a:t>
            </a:r>
          </a:p>
          <a:p>
            <a:pPr lvl="1">
              <a:lnSpc>
                <a:spcPct val="90000"/>
              </a:lnSpc>
            </a:pPr>
            <a:r>
              <a:rPr lang="en-US" b="1" smtClean="0"/>
              <a:t>Reduce duplication, excess cost, and inefficiencies in the delivery system</a:t>
            </a:r>
          </a:p>
          <a:p>
            <a:pPr lvl="1">
              <a:lnSpc>
                <a:spcPct val="90000"/>
              </a:lnSpc>
            </a:pPr>
            <a:r>
              <a:rPr lang="en-US" b="1" smtClean="0"/>
              <a:t>Promote access to more integrated health care</a:t>
            </a:r>
          </a:p>
          <a:p>
            <a:pPr>
              <a:lnSpc>
                <a:spcPct val="90000"/>
              </a:lnSpc>
              <a:buClr>
                <a:schemeClr val="folHlink"/>
              </a:buClr>
            </a:pPr>
            <a:r>
              <a:rPr lang="en-US" b="1" smtClean="0"/>
              <a:t>Features:</a:t>
            </a:r>
          </a:p>
          <a:p>
            <a:pPr lvl="1">
              <a:lnSpc>
                <a:spcPct val="90000"/>
              </a:lnSpc>
            </a:pPr>
            <a:r>
              <a:rPr lang="en-US" b="1" smtClean="0"/>
              <a:t>Comprehensiveness of care</a:t>
            </a:r>
          </a:p>
          <a:p>
            <a:pPr lvl="1">
              <a:lnSpc>
                <a:spcPct val="90000"/>
              </a:lnSpc>
            </a:pPr>
            <a:r>
              <a:rPr lang="en-US" b="1" smtClean="0"/>
              <a:t>Patient-centered care</a:t>
            </a:r>
          </a:p>
          <a:p>
            <a:pPr lvl="1">
              <a:lnSpc>
                <a:spcPct val="90000"/>
              </a:lnSpc>
            </a:pPr>
            <a:r>
              <a:rPr lang="en-US" b="1" smtClean="0"/>
              <a:t>Cultural appropriateness</a:t>
            </a:r>
          </a:p>
          <a:p>
            <a:pPr lvl="1">
              <a:lnSpc>
                <a:spcPct val="90000"/>
              </a:lnSpc>
            </a:pPr>
            <a:r>
              <a:rPr lang="en-US" b="1" smtClean="0"/>
              <a:t>Emphasis on care in the community</a:t>
            </a:r>
          </a:p>
          <a:p>
            <a:pPr lvl="1">
              <a:lnSpc>
                <a:spcPct val="90000"/>
              </a:lnSpc>
            </a:pPr>
            <a:r>
              <a:rPr lang="en-US" b="1" smtClean="0"/>
              <a:t>Use of cost-effective treatments</a:t>
            </a:r>
          </a:p>
          <a:p>
            <a:pPr lvl="1">
              <a:lnSpc>
                <a:spcPct val="90000"/>
              </a:lnSpc>
            </a:pPr>
            <a:r>
              <a:rPr lang="en-US" b="1" smtClean="0"/>
              <a:t>Use of electronic health information to improve clinical quality, report on health outcomes, and better manage patient health</a:t>
            </a:r>
          </a:p>
          <a:p>
            <a:pPr>
              <a:lnSpc>
                <a:spcPct val="90000"/>
              </a:lnSpc>
              <a:buClr>
                <a:schemeClr val="folHlink"/>
              </a:buClr>
            </a:pPr>
            <a:r>
              <a:rPr lang="en-US" b="1" smtClean="0"/>
              <a:t>Particularly beneficial for medically complex patients, including CSHCN who need multiple health care services and case management</a:t>
            </a:r>
          </a:p>
          <a:p>
            <a:pPr>
              <a:lnSpc>
                <a:spcPct val="90000"/>
              </a:lnSpc>
            </a:pPr>
            <a:endParaRPr lang="en-US" b="1"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ChangeArrowheads="1"/>
          </p:cNvSpPr>
          <p:nvPr>
            <p:ph type="title"/>
          </p:nvPr>
        </p:nvSpPr>
        <p:spPr>
          <a:xfrm>
            <a:off x="914400" y="0"/>
            <a:ext cx="8229600" cy="1143000"/>
          </a:xfrm>
        </p:spPr>
        <p:txBody>
          <a:bodyPr/>
          <a:lstStyle/>
          <a:p>
            <a:r>
              <a:rPr lang="en-US" sz="3400" smtClean="0"/>
              <a:t>ACA Provisions </a:t>
            </a:r>
            <a:br>
              <a:rPr lang="en-US" sz="3400" smtClean="0"/>
            </a:br>
            <a:r>
              <a:rPr lang="en-US" sz="3400" smtClean="0"/>
              <a:t>on Medical Homes</a:t>
            </a:r>
          </a:p>
        </p:txBody>
      </p:sp>
      <p:sp>
        <p:nvSpPr>
          <p:cNvPr id="336898" name="Rectangle 3"/>
          <p:cNvSpPr>
            <a:spLocks noGrp="1" noChangeArrowheads="1"/>
          </p:cNvSpPr>
          <p:nvPr>
            <p:ph type="body" idx="1"/>
          </p:nvPr>
        </p:nvSpPr>
        <p:spPr>
          <a:xfrm>
            <a:off x="685800" y="1676400"/>
            <a:ext cx="8458200" cy="4373563"/>
          </a:xfrm>
        </p:spPr>
        <p:txBody>
          <a:bodyPr/>
          <a:lstStyle/>
          <a:p>
            <a:pPr>
              <a:lnSpc>
                <a:spcPct val="90000"/>
              </a:lnSpc>
              <a:buClr>
                <a:schemeClr val="folHlink"/>
              </a:buClr>
            </a:pPr>
            <a:r>
              <a:rPr lang="en-US" sz="2400" smtClean="0"/>
              <a:t>Statutory definition of medical home</a:t>
            </a:r>
          </a:p>
          <a:p>
            <a:pPr>
              <a:lnSpc>
                <a:spcPct val="90000"/>
              </a:lnSpc>
              <a:buClr>
                <a:schemeClr val="folHlink"/>
              </a:buClr>
            </a:pPr>
            <a:r>
              <a:rPr lang="en-US" sz="2400" smtClean="0"/>
              <a:t>HHS to develop a quality measure capturing use of medical homes for individual and group health plans</a:t>
            </a:r>
          </a:p>
          <a:p>
            <a:pPr>
              <a:lnSpc>
                <a:spcPct val="90000"/>
              </a:lnSpc>
              <a:buClr>
                <a:schemeClr val="folHlink"/>
              </a:buClr>
            </a:pPr>
            <a:r>
              <a:rPr lang="en-US" sz="2400" smtClean="0"/>
              <a:t>CMI to test innovative payment and service delivery models to reduce expenditures and enhance quality, including a patient-centered medical home model</a:t>
            </a:r>
          </a:p>
          <a:p>
            <a:pPr>
              <a:lnSpc>
                <a:spcPct val="90000"/>
              </a:lnSpc>
              <a:buClr>
                <a:schemeClr val="folHlink"/>
              </a:buClr>
            </a:pPr>
            <a:r>
              <a:rPr lang="en-US" sz="2400" smtClean="0"/>
              <a:t>State Medicaid agencies may choose to permit individuals with one or more chronic conditions-asthma specifically listed-to select a health home (e.g., CHC, health team) responsible for:</a:t>
            </a:r>
          </a:p>
          <a:p>
            <a:pPr lvl="1">
              <a:lnSpc>
                <a:spcPct val="90000"/>
              </a:lnSpc>
            </a:pPr>
            <a:r>
              <a:rPr lang="en-US" sz="2000" smtClean="0"/>
              <a:t>Comprehensive care management; care coordination and health promotion; comprehensive transitional care, including appropriate follow-up from inpatient to other settings; patient and family support; referral to community and social support services; and use of HIT to link services as feasible and appropriate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2"/>
          <p:cNvSpPr>
            <a:spLocks noGrp="1" noChangeArrowheads="1"/>
          </p:cNvSpPr>
          <p:nvPr>
            <p:ph type="title"/>
          </p:nvPr>
        </p:nvSpPr>
        <p:spPr>
          <a:xfrm>
            <a:off x="457200" y="0"/>
            <a:ext cx="8229600" cy="1139825"/>
          </a:xfrm>
        </p:spPr>
        <p:txBody>
          <a:bodyPr/>
          <a:lstStyle/>
          <a:p>
            <a:r>
              <a:rPr lang="en-US" sz="2100" smtClean="0"/>
              <a:t>Per Capita, Expenditures on Asthma were 2</a:t>
            </a:r>
            <a:r>
              <a:rPr lang="en-US" sz="2100" baseline="30000" smtClean="0"/>
              <a:t>nd</a:t>
            </a:r>
            <a:r>
              <a:rPr lang="en-US" sz="2100" smtClean="0"/>
              <a:t> Lowest among Top 5 Conditions in Children in 2006</a:t>
            </a:r>
          </a:p>
        </p:txBody>
      </p:sp>
      <p:graphicFrame>
        <p:nvGraphicFramePr>
          <p:cNvPr id="267267" name="Object 3"/>
          <p:cNvGraphicFramePr>
            <a:graphicFrameLocks noChangeAspect="1"/>
          </p:cNvGraphicFramePr>
          <p:nvPr>
            <p:ph sz="half" idx="1"/>
          </p:nvPr>
        </p:nvGraphicFramePr>
        <p:xfrm>
          <a:off x="1295400" y="1371600"/>
          <a:ext cx="6400800" cy="4840288"/>
        </p:xfrm>
        <a:graphic>
          <a:graphicData uri="http://schemas.openxmlformats.org/presentationml/2006/ole">
            <p:oleObj spid="_x0000_s267267" name="Chart" r:id="rId4" imgW="4343400" imgH="4533900" progId="MSGraph.Chart.8">
              <p:embed followColorScheme="full"/>
            </p:oleObj>
          </a:graphicData>
        </a:graphic>
      </p:graphicFrame>
      <p:sp>
        <p:nvSpPr>
          <p:cNvPr id="267269" name="Text Box 4"/>
          <p:cNvSpPr txBox="1">
            <a:spLocks noChangeArrowheads="1"/>
          </p:cNvSpPr>
          <p:nvPr/>
        </p:nvSpPr>
        <p:spPr bwMode="auto">
          <a:xfrm>
            <a:off x="1905000" y="1219200"/>
            <a:ext cx="5257800" cy="641350"/>
          </a:xfrm>
          <a:prstGeom prst="rect">
            <a:avLst/>
          </a:prstGeom>
          <a:noFill/>
          <a:ln w="9525">
            <a:noFill/>
            <a:miter lim="800000"/>
            <a:headEnd/>
            <a:tailEnd/>
          </a:ln>
        </p:spPr>
        <p:txBody>
          <a:bodyPr>
            <a:spAutoFit/>
          </a:bodyPr>
          <a:lstStyle/>
          <a:p>
            <a:pPr algn="ctr" eaLnBrk="0" hangingPunct="0">
              <a:spcBef>
                <a:spcPct val="50000"/>
              </a:spcBef>
            </a:pPr>
            <a:r>
              <a:rPr lang="en-US" b="1">
                <a:solidFill>
                  <a:schemeClr val="accent2"/>
                </a:solidFill>
              </a:rPr>
              <a:t>Average Expenditures  per Child                    (in dollars)</a:t>
            </a:r>
          </a:p>
        </p:txBody>
      </p:sp>
      <p:sp>
        <p:nvSpPr>
          <p:cNvPr id="267270" name="Text Box 5"/>
          <p:cNvSpPr txBox="1">
            <a:spLocks noChangeArrowheads="1"/>
          </p:cNvSpPr>
          <p:nvPr/>
        </p:nvSpPr>
        <p:spPr bwMode="auto">
          <a:xfrm>
            <a:off x="304800" y="6553200"/>
            <a:ext cx="8686800" cy="366713"/>
          </a:xfrm>
          <a:prstGeom prst="rect">
            <a:avLst/>
          </a:prstGeom>
          <a:noFill/>
          <a:ln w="9525">
            <a:noFill/>
            <a:miter lim="800000"/>
            <a:headEnd/>
            <a:tailEnd/>
          </a:ln>
        </p:spPr>
        <p:txBody>
          <a:bodyPr>
            <a:spAutoFit/>
          </a:bodyPr>
          <a:lstStyle/>
          <a:p>
            <a:pPr eaLnBrk="0" hangingPunct="0">
              <a:spcBef>
                <a:spcPct val="50000"/>
              </a:spcBef>
            </a:pPr>
            <a:r>
              <a:rPr lang="en-US" b="1"/>
              <a:t>Source: Soni, Anita, Statistical Brief # 242, April 2009, Rockville, MD: AHRQ</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p:nvPr>
        </p:nvSpPr>
        <p:spPr/>
        <p:txBody>
          <a:bodyPr/>
          <a:lstStyle/>
          <a:p>
            <a:r>
              <a:rPr lang="en-US" sz="3000" smtClean="0"/>
              <a:t>Recommendations for Implementation of Medical Homes for Children with Asthma </a:t>
            </a:r>
          </a:p>
        </p:txBody>
      </p:sp>
      <p:sp>
        <p:nvSpPr>
          <p:cNvPr id="337922" name="Rectangle 3"/>
          <p:cNvSpPr>
            <a:spLocks noGrp="1" noChangeArrowheads="1"/>
          </p:cNvSpPr>
          <p:nvPr>
            <p:ph type="body" idx="1"/>
          </p:nvPr>
        </p:nvSpPr>
        <p:spPr>
          <a:xfrm>
            <a:off x="685800" y="1752600"/>
            <a:ext cx="8001000" cy="4800600"/>
          </a:xfrm>
        </p:spPr>
        <p:txBody>
          <a:bodyPr/>
          <a:lstStyle/>
          <a:p>
            <a:pPr>
              <a:lnSpc>
                <a:spcPct val="90000"/>
              </a:lnSpc>
              <a:buClr>
                <a:schemeClr val="folHlink"/>
              </a:buClr>
            </a:pPr>
            <a:r>
              <a:rPr lang="en-US" sz="1800" b="1" smtClean="0"/>
              <a:t>Development of all-payer performance measures in pediatric asthma</a:t>
            </a:r>
          </a:p>
          <a:p>
            <a:pPr>
              <a:lnSpc>
                <a:spcPct val="90000"/>
              </a:lnSpc>
              <a:buClr>
                <a:schemeClr val="folHlink"/>
              </a:buClr>
            </a:pPr>
            <a:endParaRPr lang="en-US" sz="1800" b="1" smtClean="0"/>
          </a:p>
          <a:p>
            <a:pPr>
              <a:lnSpc>
                <a:spcPct val="90000"/>
              </a:lnSpc>
              <a:buClr>
                <a:schemeClr val="folHlink"/>
              </a:buClr>
            </a:pPr>
            <a:r>
              <a:rPr lang="en-US" sz="1800" b="1" smtClean="0"/>
              <a:t>Incorporation of the measures on pediatric asthma into health home/medical home performance assessment (e.g., health centers)</a:t>
            </a:r>
          </a:p>
          <a:p>
            <a:pPr>
              <a:lnSpc>
                <a:spcPct val="90000"/>
              </a:lnSpc>
              <a:buClr>
                <a:schemeClr val="folHlink"/>
              </a:buClr>
            </a:pPr>
            <a:endParaRPr lang="en-US" sz="1800" b="1" smtClean="0"/>
          </a:p>
          <a:p>
            <a:pPr>
              <a:lnSpc>
                <a:spcPct val="90000"/>
              </a:lnSpc>
              <a:buClr>
                <a:schemeClr val="folHlink"/>
              </a:buClr>
            </a:pPr>
            <a:r>
              <a:rPr lang="en-US" sz="1800" b="1" smtClean="0"/>
              <a:t>Updated guidance by CMS to Medicaid and CHIP programs on improving the quality of care for children with asthma</a:t>
            </a:r>
          </a:p>
          <a:p>
            <a:pPr>
              <a:lnSpc>
                <a:spcPct val="90000"/>
              </a:lnSpc>
              <a:buClr>
                <a:schemeClr val="folHlink"/>
              </a:buClr>
            </a:pPr>
            <a:endParaRPr lang="en-US" sz="1800" b="1" smtClean="0"/>
          </a:p>
          <a:p>
            <a:pPr>
              <a:lnSpc>
                <a:spcPct val="90000"/>
              </a:lnSpc>
              <a:buClr>
                <a:schemeClr val="folHlink"/>
              </a:buClr>
            </a:pPr>
            <a:r>
              <a:rPr lang="en-US" sz="1800" b="1" smtClean="0"/>
              <a:t>Measures to assess the meaningful use of EHRs by providers to include additional measures on pediatric care, including asthma care</a:t>
            </a:r>
          </a:p>
          <a:p>
            <a:pPr>
              <a:lnSpc>
                <a:spcPct val="90000"/>
              </a:lnSpc>
              <a:buClr>
                <a:schemeClr val="folHlink"/>
              </a:buClr>
            </a:pPr>
            <a:endParaRPr lang="en-US" sz="1800" b="1" smtClean="0"/>
          </a:p>
          <a:p>
            <a:pPr>
              <a:lnSpc>
                <a:spcPct val="90000"/>
              </a:lnSpc>
              <a:buClr>
                <a:schemeClr val="folHlink"/>
              </a:buClr>
            </a:pPr>
            <a:r>
              <a:rPr lang="en-US" sz="1800" b="1" smtClean="0"/>
              <a:t>Childhood asthma as a national public health priority for prevention activities and evidence-based interventions that are features of medical homes (e.g., CHWs and asthma-related environmental education and intervention in the home) since they become a means of bridging direct health care services and public health</a:t>
            </a:r>
          </a:p>
          <a:p>
            <a:pPr>
              <a:lnSpc>
                <a:spcPct val="90000"/>
              </a:lnSpc>
            </a:pPr>
            <a:endParaRPr lang="en-US" sz="1800" b="1" smtClean="0"/>
          </a:p>
          <a:p>
            <a:pPr>
              <a:lnSpc>
                <a:spcPct val="90000"/>
              </a:lnSpc>
            </a:pPr>
            <a:endParaRPr lang="en-US" sz="1800" b="1"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Oval 2"/>
          <p:cNvSpPr>
            <a:spLocks noChangeArrowheads="1"/>
          </p:cNvSpPr>
          <p:nvPr/>
        </p:nvSpPr>
        <p:spPr bwMode="auto">
          <a:xfrm>
            <a:off x="838200" y="1371600"/>
            <a:ext cx="7924800" cy="5105400"/>
          </a:xfrm>
          <a:prstGeom prst="ellipse">
            <a:avLst/>
          </a:prstGeom>
          <a:solidFill>
            <a:srgbClr val="DDECB4"/>
          </a:solidFill>
          <a:ln w="9525">
            <a:solidFill>
              <a:schemeClr val="tx1"/>
            </a:solidFill>
            <a:round/>
            <a:headEnd/>
            <a:tailEnd/>
          </a:ln>
        </p:spPr>
        <p:txBody>
          <a:bodyPr wrap="none" anchor="ctr"/>
          <a:lstStyle/>
          <a:p>
            <a:endParaRPr lang="en-US"/>
          </a:p>
        </p:txBody>
      </p:sp>
      <p:sp>
        <p:nvSpPr>
          <p:cNvPr id="338946" name="Oval 3"/>
          <p:cNvSpPr>
            <a:spLocks noChangeArrowheads="1"/>
          </p:cNvSpPr>
          <p:nvPr/>
        </p:nvSpPr>
        <p:spPr bwMode="auto">
          <a:xfrm>
            <a:off x="1295400" y="2971800"/>
            <a:ext cx="2057400" cy="1752600"/>
          </a:xfrm>
          <a:prstGeom prst="ellipse">
            <a:avLst/>
          </a:prstGeom>
          <a:solidFill>
            <a:schemeClr val="accent2"/>
          </a:solidFill>
          <a:ln w="9525">
            <a:solidFill>
              <a:schemeClr val="tx1"/>
            </a:solidFill>
            <a:round/>
            <a:headEnd/>
            <a:tailEnd/>
          </a:ln>
        </p:spPr>
        <p:txBody>
          <a:bodyPr wrap="none" anchor="ctr"/>
          <a:lstStyle/>
          <a:p>
            <a:pPr algn="ctr"/>
            <a:endParaRPr lang="en-US">
              <a:solidFill>
                <a:schemeClr val="bg1"/>
              </a:solidFill>
            </a:endParaRPr>
          </a:p>
        </p:txBody>
      </p:sp>
      <p:sp>
        <p:nvSpPr>
          <p:cNvPr id="338947" name="Text Box 4"/>
          <p:cNvSpPr txBox="1">
            <a:spLocks noChangeArrowheads="1"/>
          </p:cNvSpPr>
          <p:nvPr/>
        </p:nvSpPr>
        <p:spPr bwMode="auto">
          <a:xfrm>
            <a:off x="1600200" y="3352800"/>
            <a:ext cx="1828800" cy="915988"/>
          </a:xfrm>
          <a:prstGeom prst="rect">
            <a:avLst/>
          </a:prstGeom>
          <a:noFill/>
          <a:ln w="9525">
            <a:noFill/>
            <a:miter lim="800000"/>
            <a:headEnd/>
            <a:tailEnd/>
          </a:ln>
        </p:spPr>
        <p:txBody>
          <a:bodyPr>
            <a:spAutoFit/>
          </a:bodyPr>
          <a:lstStyle/>
          <a:p>
            <a:pPr>
              <a:spcBef>
                <a:spcPct val="50000"/>
              </a:spcBef>
            </a:pPr>
            <a:r>
              <a:rPr lang="en-US">
                <a:solidFill>
                  <a:schemeClr val="bg1"/>
                </a:solidFill>
              </a:rPr>
              <a:t>PCPs &amp; CHCs Primary Health Care Homes</a:t>
            </a:r>
          </a:p>
        </p:txBody>
      </p:sp>
      <p:sp>
        <p:nvSpPr>
          <p:cNvPr id="338948" name="Text Box 5"/>
          <p:cNvSpPr txBox="1">
            <a:spLocks noChangeArrowheads="1"/>
          </p:cNvSpPr>
          <p:nvPr/>
        </p:nvSpPr>
        <p:spPr bwMode="auto">
          <a:xfrm>
            <a:off x="3581400" y="6019800"/>
            <a:ext cx="2057400" cy="366713"/>
          </a:xfrm>
          <a:prstGeom prst="rect">
            <a:avLst/>
          </a:prstGeom>
          <a:noFill/>
          <a:ln w="9525">
            <a:noFill/>
            <a:miter lim="800000"/>
            <a:headEnd/>
            <a:tailEnd/>
          </a:ln>
        </p:spPr>
        <p:txBody>
          <a:bodyPr>
            <a:spAutoFit/>
          </a:bodyPr>
          <a:lstStyle/>
          <a:p>
            <a:pPr algn="ctr">
              <a:spcBef>
                <a:spcPct val="50000"/>
              </a:spcBef>
            </a:pPr>
            <a:r>
              <a:rPr lang="en-US"/>
              <a:t>Community</a:t>
            </a:r>
          </a:p>
        </p:txBody>
      </p:sp>
      <p:sp>
        <p:nvSpPr>
          <p:cNvPr id="338949" name="Rectangle 6"/>
          <p:cNvSpPr>
            <a:spLocks noChangeArrowheads="1"/>
          </p:cNvSpPr>
          <p:nvPr/>
        </p:nvSpPr>
        <p:spPr bwMode="auto">
          <a:xfrm>
            <a:off x="2895600" y="17526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0" name="Rectangle 7"/>
          <p:cNvSpPr>
            <a:spLocks noChangeArrowheads="1"/>
          </p:cNvSpPr>
          <p:nvPr/>
        </p:nvSpPr>
        <p:spPr bwMode="auto">
          <a:xfrm>
            <a:off x="4572000" y="19050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1" name="Rectangle 8"/>
          <p:cNvSpPr>
            <a:spLocks noChangeArrowheads="1"/>
          </p:cNvSpPr>
          <p:nvPr/>
        </p:nvSpPr>
        <p:spPr bwMode="auto">
          <a:xfrm>
            <a:off x="6248400" y="23622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2" name="Rectangle 9"/>
          <p:cNvSpPr>
            <a:spLocks noChangeArrowheads="1"/>
          </p:cNvSpPr>
          <p:nvPr/>
        </p:nvSpPr>
        <p:spPr bwMode="auto">
          <a:xfrm>
            <a:off x="2971800" y="50292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3" name="Rectangle 10"/>
          <p:cNvSpPr>
            <a:spLocks noChangeArrowheads="1"/>
          </p:cNvSpPr>
          <p:nvPr/>
        </p:nvSpPr>
        <p:spPr bwMode="auto">
          <a:xfrm>
            <a:off x="4648200" y="47244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4" name="Rectangle 11"/>
          <p:cNvSpPr>
            <a:spLocks noChangeArrowheads="1"/>
          </p:cNvSpPr>
          <p:nvPr/>
        </p:nvSpPr>
        <p:spPr bwMode="auto">
          <a:xfrm>
            <a:off x="6324600" y="4267200"/>
            <a:ext cx="1600200" cy="838200"/>
          </a:xfrm>
          <a:prstGeom prst="rect">
            <a:avLst/>
          </a:prstGeom>
          <a:noFill/>
          <a:ln w="19050">
            <a:solidFill>
              <a:srgbClr val="4DACBF"/>
            </a:solidFill>
            <a:miter lim="800000"/>
            <a:headEnd/>
            <a:tailEnd/>
          </a:ln>
        </p:spPr>
        <p:txBody>
          <a:bodyPr wrap="none" anchor="ctr"/>
          <a:lstStyle/>
          <a:p>
            <a:endParaRPr lang="en-US"/>
          </a:p>
        </p:txBody>
      </p:sp>
      <p:sp>
        <p:nvSpPr>
          <p:cNvPr id="338955" name="Text Box 12"/>
          <p:cNvSpPr txBox="1">
            <a:spLocks noChangeArrowheads="1"/>
          </p:cNvSpPr>
          <p:nvPr/>
        </p:nvSpPr>
        <p:spPr bwMode="auto">
          <a:xfrm>
            <a:off x="3048000" y="1828800"/>
            <a:ext cx="1371600" cy="641350"/>
          </a:xfrm>
          <a:prstGeom prst="rect">
            <a:avLst/>
          </a:prstGeom>
          <a:noFill/>
          <a:ln w="9525">
            <a:noFill/>
            <a:miter lim="800000"/>
            <a:headEnd/>
            <a:tailEnd/>
          </a:ln>
        </p:spPr>
        <p:txBody>
          <a:bodyPr>
            <a:spAutoFit/>
          </a:bodyPr>
          <a:lstStyle/>
          <a:p>
            <a:pPr>
              <a:spcBef>
                <a:spcPct val="50000"/>
              </a:spcBef>
            </a:pPr>
            <a:r>
              <a:rPr lang="en-US"/>
              <a:t>Hospital &amp; ED Care</a:t>
            </a:r>
          </a:p>
        </p:txBody>
      </p:sp>
      <p:sp>
        <p:nvSpPr>
          <p:cNvPr id="338956" name="Text Box 13"/>
          <p:cNvSpPr txBox="1">
            <a:spLocks noChangeArrowheads="1"/>
          </p:cNvSpPr>
          <p:nvPr/>
        </p:nvSpPr>
        <p:spPr bwMode="auto">
          <a:xfrm>
            <a:off x="4724400" y="1981200"/>
            <a:ext cx="1219200" cy="641350"/>
          </a:xfrm>
          <a:prstGeom prst="rect">
            <a:avLst/>
          </a:prstGeom>
          <a:noFill/>
          <a:ln w="9525">
            <a:noFill/>
            <a:miter lim="800000"/>
            <a:headEnd/>
            <a:tailEnd/>
          </a:ln>
        </p:spPr>
        <p:txBody>
          <a:bodyPr>
            <a:spAutoFit/>
          </a:bodyPr>
          <a:lstStyle/>
          <a:p>
            <a:pPr>
              <a:spcBef>
                <a:spcPct val="50000"/>
              </a:spcBef>
            </a:pPr>
            <a:r>
              <a:rPr lang="en-US"/>
              <a:t>Specialty Care</a:t>
            </a:r>
          </a:p>
        </p:txBody>
      </p:sp>
      <p:sp>
        <p:nvSpPr>
          <p:cNvPr id="338957" name="Text Box 14"/>
          <p:cNvSpPr txBox="1">
            <a:spLocks noChangeArrowheads="1"/>
          </p:cNvSpPr>
          <p:nvPr/>
        </p:nvSpPr>
        <p:spPr bwMode="auto">
          <a:xfrm>
            <a:off x="6477000" y="2438400"/>
            <a:ext cx="1371600" cy="641350"/>
          </a:xfrm>
          <a:prstGeom prst="rect">
            <a:avLst/>
          </a:prstGeom>
          <a:noFill/>
          <a:ln w="9525">
            <a:noFill/>
            <a:miter lim="800000"/>
            <a:headEnd/>
            <a:tailEnd/>
          </a:ln>
        </p:spPr>
        <p:txBody>
          <a:bodyPr>
            <a:spAutoFit/>
          </a:bodyPr>
          <a:lstStyle/>
          <a:p>
            <a:pPr>
              <a:spcBef>
                <a:spcPct val="50000"/>
              </a:spcBef>
            </a:pPr>
            <a:r>
              <a:rPr lang="en-US"/>
              <a:t>Diagnostic Services</a:t>
            </a:r>
          </a:p>
        </p:txBody>
      </p:sp>
      <p:sp>
        <p:nvSpPr>
          <p:cNvPr id="338958" name="Text Box 15"/>
          <p:cNvSpPr txBox="1">
            <a:spLocks noChangeArrowheads="1"/>
          </p:cNvSpPr>
          <p:nvPr/>
        </p:nvSpPr>
        <p:spPr bwMode="auto">
          <a:xfrm>
            <a:off x="6553200" y="4343400"/>
            <a:ext cx="1219200" cy="641350"/>
          </a:xfrm>
          <a:prstGeom prst="rect">
            <a:avLst/>
          </a:prstGeom>
          <a:noFill/>
          <a:ln w="9525">
            <a:noFill/>
            <a:miter lim="800000"/>
            <a:headEnd/>
            <a:tailEnd/>
          </a:ln>
        </p:spPr>
        <p:txBody>
          <a:bodyPr>
            <a:spAutoFit/>
          </a:bodyPr>
          <a:lstStyle/>
          <a:p>
            <a:pPr>
              <a:spcBef>
                <a:spcPct val="50000"/>
              </a:spcBef>
            </a:pPr>
            <a:r>
              <a:rPr lang="en-US"/>
              <a:t>School Health</a:t>
            </a:r>
          </a:p>
        </p:txBody>
      </p:sp>
      <p:sp>
        <p:nvSpPr>
          <p:cNvPr id="338959" name="Text Box 16"/>
          <p:cNvSpPr txBox="1">
            <a:spLocks noChangeArrowheads="1"/>
          </p:cNvSpPr>
          <p:nvPr/>
        </p:nvSpPr>
        <p:spPr bwMode="auto">
          <a:xfrm>
            <a:off x="4648200" y="4800600"/>
            <a:ext cx="1676400" cy="641350"/>
          </a:xfrm>
          <a:prstGeom prst="rect">
            <a:avLst/>
          </a:prstGeom>
          <a:noFill/>
          <a:ln w="9525">
            <a:noFill/>
            <a:miter lim="800000"/>
            <a:headEnd/>
            <a:tailEnd/>
          </a:ln>
        </p:spPr>
        <p:txBody>
          <a:bodyPr>
            <a:spAutoFit/>
          </a:bodyPr>
          <a:lstStyle/>
          <a:p>
            <a:pPr>
              <a:spcBef>
                <a:spcPct val="50000"/>
              </a:spcBef>
            </a:pPr>
            <a:r>
              <a:rPr lang="en-US"/>
              <a:t>Environmental &amp; Housing</a:t>
            </a:r>
          </a:p>
        </p:txBody>
      </p:sp>
      <p:sp>
        <p:nvSpPr>
          <p:cNvPr id="338960" name="Text Box 17"/>
          <p:cNvSpPr txBox="1">
            <a:spLocks noChangeArrowheads="1"/>
          </p:cNvSpPr>
          <p:nvPr/>
        </p:nvSpPr>
        <p:spPr bwMode="auto">
          <a:xfrm>
            <a:off x="3124200" y="4953000"/>
            <a:ext cx="1371600" cy="915988"/>
          </a:xfrm>
          <a:prstGeom prst="rect">
            <a:avLst/>
          </a:prstGeom>
          <a:noFill/>
          <a:ln w="9525">
            <a:noFill/>
            <a:miter lim="800000"/>
            <a:headEnd/>
            <a:tailEnd/>
          </a:ln>
        </p:spPr>
        <p:txBody>
          <a:bodyPr>
            <a:spAutoFit/>
          </a:bodyPr>
          <a:lstStyle/>
          <a:p>
            <a:pPr>
              <a:spcBef>
                <a:spcPct val="50000"/>
              </a:spcBef>
            </a:pPr>
            <a:r>
              <a:rPr lang="en-US"/>
              <a:t>Prevention &amp; Public Health</a:t>
            </a:r>
          </a:p>
        </p:txBody>
      </p:sp>
      <p:cxnSp>
        <p:nvCxnSpPr>
          <p:cNvPr id="338961" name="AutoShape 18"/>
          <p:cNvCxnSpPr>
            <a:cxnSpLocks noChangeShapeType="1"/>
            <a:stCxn id="338946" idx="4"/>
            <a:endCxn id="338960" idx="0"/>
          </p:cNvCxnSpPr>
          <p:nvPr/>
        </p:nvCxnSpPr>
        <p:spPr bwMode="auto">
          <a:xfrm>
            <a:off x="2324100" y="4724400"/>
            <a:ext cx="1485900" cy="228600"/>
          </a:xfrm>
          <a:prstGeom prst="straightConnector1">
            <a:avLst/>
          </a:prstGeom>
          <a:noFill/>
          <a:ln w="9525">
            <a:solidFill>
              <a:schemeClr val="tx1"/>
            </a:solidFill>
            <a:round/>
            <a:headEnd/>
            <a:tailEnd type="triangle" w="med" len="med"/>
          </a:ln>
        </p:spPr>
      </p:cxnSp>
      <p:cxnSp>
        <p:nvCxnSpPr>
          <p:cNvPr id="338962" name="AutoShape 19"/>
          <p:cNvCxnSpPr>
            <a:cxnSpLocks noChangeShapeType="1"/>
            <a:stCxn id="338946" idx="5"/>
            <a:endCxn id="338953" idx="0"/>
          </p:cNvCxnSpPr>
          <p:nvPr/>
        </p:nvCxnSpPr>
        <p:spPr bwMode="auto">
          <a:xfrm>
            <a:off x="3051175" y="4467225"/>
            <a:ext cx="2397125" cy="247650"/>
          </a:xfrm>
          <a:prstGeom prst="straightConnector1">
            <a:avLst/>
          </a:prstGeom>
          <a:noFill/>
          <a:ln w="9525">
            <a:solidFill>
              <a:schemeClr val="tx1"/>
            </a:solidFill>
            <a:round/>
            <a:headEnd/>
            <a:tailEnd type="triangle" w="med" len="med"/>
          </a:ln>
        </p:spPr>
      </p:cxnSp>
      <p:cxnSp>
        <p:nvCxnSpPr>
          <p:cNvPr id="338963" name="AutoShape 20"/>
          <p:cNvCxnSpPr>
            <a:cxnSpLocks noChangeShapeType="1"/>
            <a:stCxn id="338947" idx="3"/>
          </p:cNvCxnSpPr>
          <p:nvPr/>
        </p:nvCxnSpPr>
        <p:spPr bwMode="auto">
          <a:xfrm>
            <a:off x="3429000" y="3811588"/>
            <a:ext cx="2895600" cy="720725"/>
          </a:xfrm>
          <a:prstGeom prst="straightConnector1">
            <a:avLst/>
          </a:prstGeom>
          <a:noFill/>
          <a:ln w="9525">
            <a:solidFill>
              <a:schemeClr val="tx1"/>
            </a:solidFill>
            <a:round/>
            <a:headEnd/>
            <a:tailEnd type="triangle" w="med" len="med"/>
          </a:ln>
        </p:spPr>
      </p:cxnSp>
      <p:cxnSp>
        <p:nvCxnSpPr>
          <p:cNvPr id="338964" name="AutoShape 21"/>
          <p:cNvCxnSpPr>
            <a:cxnSpLocks noChangeShapeType="1"/>
          </p:cNvCxnSpPr>
          <p:nvPr/>
        </p:nvCxnSpPr>
        <p:spPr bwMode="auto">
          <a:xfrm flipV="1">
            <a:off x="3352800" y="2895600"/>
            <a:ext cx="2819400" cy="954088"/>
          </a:xfrm>
          <a:prstGeom prst="straightConnector1">
            <a:avLst/>
          </a:prstGeom>
          <a:noFill/>
          <a:ln w="9525">
            <a:solidFill>
              <a:schemeClr val="tx1"/>
            </a:solidFill>
            <a:round/>
            <a:headEnd/>
            <a:tailEnd type="triangle" w="med" len="med"/>
          </a:ln>
        </p:spPr>
      </p:cxnSp>
      <p:cxnSp>
        <p:nvCxnSpPr>
          <p:cNvPr id="338965" name="AutoShape 22"/>
          <p:cNvCxnSpPr>
            <a:cxnSpLocks noChangeShapeType="1"/>
            <a:stCxn id="338946" idx="0"/>
          </p:cNvCxnSpPr>
          <p:nvPr/>
        </p:nvCxnSpPr>
        <p:spPr bwMode="auto">
          <a:xfrm flipV="1">
            <a:off x="2324100" y="2590800"/>
            <a:ext cx="723900" cy="381000"/>
          </a:xfrm>
          <a:prstGeom prst="straightConnector1">
            <a:avLst/>
          </a:prstGeom>
          <a:noFill/>
          <a:ln w="9525">
            <a:solidFill>
              <a:schemeClr val="tx1"/>
            </a:solidFill>
            <a:round/>
            <a:headEnd/>
            <a:tailEnd type="triangle" w="med" len="med"/>
          </a:ln>
        </p:spPr>
      </p:cxnSp>
      <p:cxnSp>
        <p:nvCxnSpPr>
          <p:cNvPr id="338966" name="AutoShape 23"/>
          <p:cNvCxnSpPr>
            <a:cxnSpLocks noChangeShapeType="1"/>
            <a:stCxn id="338947" idx="3"/>
            <a:endCxn id="338947" idx="3"/>
          </p:cNvCxnSpPr>
          <p:nvPr/>
        </p:nvCxnSpPr>
        <p:spPr bwMode="auto">
          <a:xfrm>
            <a:off x="3429000" y="3811588"/>
            <a:ext cx="0" cy="0"/>
          </a:xfrm>
          <a:prstGeom prst="straightConnector1">
            <a:avLst/>
          </a:prstGeom>
          <a:noFill/>
          <a:ln w="9525">
            <a:solidFill>
              <a:schemeClr val="tx1"/>
            </a:solidFill>
            <a:round/>
            <a:headEnd/>
            <a:tailEnd type="triangle" w="med" len="med"/>
          </a:ln>
        </p:spPr>
      </p:cxnSp>
      <p:cxnSp>
        <p:nvCxnSpPr>
          <p:cNvPr id="338967" name="AutoShape 24"/>
          <p:cNvCxnSpPr>
            <a:cxnSpLocks noChangeShapeType="1"/>
            <a:stCxn id="338946" idx="7"/>
            <a:endCxn id="338950" idx="2"/>
          </p:cNvCxnSpPr>
          <p:nvPr/>
        </p:nvCxnSpPr>
        <p:spPr bwMode="auto">
          <a:xfrm flipV="1">
            <a:off x="3051175" y="2752725"/>
            <a:ext cx="2320925" cy="476250"/>
          </a:xfrm>
          <a:prstGeom prst="straightConnector1">
            <a:avLst/>
          </a:prstGeom>
          <a:noFill/>
          <a:ln w="9525">
            <a:solidFill>
              <a:schemeClr val="tx1"/>
            </a:solidFill>
            <a:round/>
            <a:headEnd/>
            <a:tailEnd type="triangle" w="med" len="med"/>
          </a:ln>
        </p:spPr>
      </p:cxnSp>
      <p:sp>
        <p:nvSpPr>
          <p:cNvPr id="338968" name="Oval 25"/>
          <p:cNvSpPr>
            <a:spLocks noChangeArrowheads="1"/>
          </p:cNvSpPr>
          <p:nvPr/>
        </p:nvSpPr>
        <p:spPr bwMode="auto">
          <a:xfrm>
            <a:off x="4953000" y="3352800"/>
            <a:ext cx="1447800" cy="8382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38969" name="Text Box 26"/>
          <p:cNvSpPr txBox="1">
            <a:spLocks noChangeArrowheads="1"/>
          </p:cNvSpPr>
          <p:nvPr/>
        </p:nvSpPr>
        <p:spPr bwMode="auto">
          <a:xfrm>
            <a:off x="5257800" y="3505200"/>
            <a:ext cx="914400" cy="641350"/>
          </a:xfrm>
          <a:prstGeom prst="rect">
            <a:avLst/>
          </a:prstGeom>
          <a:noFill/>
          <a:ln w="9525">
            <a:noFill/>
            <a:miter lim="800000"/>
            <a:headEnd/>
            <a:tailEnd/>
          </a:ln>
        </p:spPr>
        <p:txBody>
          <a:bodyPr>
            <a:spAutoFit/>
          </a:bodyPr>
          <a:lstStyle/>
          <a:p>
            <a:pPr>
              <a:spcBef>
                <a:spcPct val="50000"/>
              </a:spcBef>
            </a:pPr>
            <a:r>
              <a:rPr lang="en-US">
                <a:solidFill>
                  <a:schemeClr val="bg1"/>
                </a:solidFill>
              </a:rPr>
              <a:t>Child’sHome</a:t>
            </a:r>
          </a:p>
        </p:txBody>
      </p:sp>
      <p:cxnSp>
        <p:nvCxnSpPr>
          <p:cNvPr id="338970" name="AutoShape 27"/>
          <p:cNvCxnSpPr>
            <a:cxnSpLocks noChangeShapeType="1"/>
            <a:stCxn id="338946" idx="6"/>
            <a:endCxn id="338968" idx="2"/>
          </p:cNvCxnSpPr>
          <p:nvPr/>
        </p:nvCxnSpPr>
        <p:spPr bwMode="auto">
          <a:xfrm flipV="1">
            <a:off x="3352800" y="3771900"/>
            <a:ext cx="1600200" cy="76200"/>
          </a:xfrm>
          <a:prstGeom prst="straightConnector1">
            <a:avLst/>
          </a:prstGeom>
          <a:noFill/>
          <a:ln w="9525">
            <a:solidFill>
              <a:schemeClr val="tx1"/>
            </a:solidFill>
            <a:round/>
            <a:headEnd/>
            <a:tailEnd type="triangle" w="med" len="med"/>
          </a:ln>
        </p:spPr>
      </p:cxnSp>
      <p:sp>
        <p:nvSpPr>
          <p:cNvPr id="338971" name="Text Box 28"/>
          <p:cNvSpPr txBox="1">
            <a:spLocks noChangeArrowheads="1"/>
          </p:cNvSpPr>
          <p:nvPr/>
        </p:nvSpPr>
        <p:spPr bwMode="auto">
          <a:xfrm>
            <a:off x="3733800" y="1447800"/>
            <a:ext cx="2057400" cy="366713"/>
          </a:xfrm>
          <a:prstGeom prst="rect">
            <a:avLst/>
          </a:prstGeom>
          <a:noFill/>
          <a:ln w="9525">
            <a:noFill/>
            <a:miter lim="800000"/>
            <a:headEnd/>
            <a:tailEnd/>
          </a:ln>
        </p:spPr>
        <p:txBody>
          <a:bodyPr>
            <a:spAutoFit/>
          </a:bodyPr>
          <a:lstStyle/>
          <a:p>
            <a:pPr algn="ctr">
              <a:spcBef>
                <a:spcPct val="50000"/>
              </a:spcBef>
            </a:pPr>
            <a:r>
              <a:rPr lang="en-US"/>
              <a:t>Community</a:t>
            </a:r>
          </a:p>
        </p:txBody>
      </p:sp>
      <p:sp>
        <p:nvSpPr>
          <p:cNvPr id="338972" name="Line 29"/>
          <p:cNvSpPr>
            <a:spLocks noChangeShapeType="1"/>
          </p:cNvSpPr>
          <p:nvPr/>
        </p:nvSpPr>
        <p:spPr bwMode="auto">
          <a:xfrm flipH="1">
            <a:off x="2590800" y="2590800"/>
            <a:ext cx="685800" cy="457200"/>
          </a:xfrm>
          <a:prstGeom prst="line">
            <a:avLst/>
          </a:prstGeom>
          <a:noFill/>
          <a:ln w="9525">
            <a:solidFill>
              <a:schemeClr val="tx1"/>
            </a:solidFill>
            <a:round/>
            <a:headEnd/>
            <a:tailEnd type="triangle" w="med" len="med"/>
          </a:ln>
        </p:spPr>
        <p:txBody>
          <a:bodyPr/>
          <a:lstStyle/>
          <a:p>
            <a:endParaRPr lang="en-US"/>
          </a:p>
        </p:txBody>
      </p:sp>
      <p:sp>
        <p:nvSpPr>
          <p:cNvPr id="338973" name="Line 30"/>
          <p:cNvSpPr>
            <a:spLocks noChangeShapeType="1"/>
          </p:cNvSpPr>
          <p:nvPr/>
        </p:nvSpPr>
        <p:spPr bwMode="auto">
          <a:xfrm flipH="1">
            <a:off x="3200400" y="2743200"/>
            <a:ext cx="2362200" cy="609600"/>
          </a:xfrm>
          <a:prstGeom prst="line">
            <a:avLst/>
          </a:prstGeom>
          <a:noFill/>
          <a:ln w="9525">
            <a:solidFill>
              <a:schemeClr val="tx1"/>
            </a:solidFill>
            <a:round/>
            <a:headEnd/>
            <a:tailEnd type="triangle" w="med" len="med"/>
          </a:ln>
        </p:spPr>
        <p:txBody>
          <a:bodyPr/>
          <a:lstStyle/>
          <a:p>
            <a:endParaRPr lang="en-US"/>
          </a:p>
        </p:txBody>
      </p:sp>
      <p:sp>
        <p:nvSpPr>
          <p:cNvPr id="338974" name="Line 31"/>
          <p:cNvSpPr>
            <a:spLocks noChangeShapeType="1"/>
          </p:cNvSpPr>
          <p:nvPr/>
        </p:nvSpPr>
        <p:spPr bwMode="auto">
          <a:xfrm flipH="1">
            <a:off x="3581400" y="3124200"/>
            <a:ext cx="2667000" cy="685800"/>
          </a:xfrm>
          <a:prstGeom prst="line">
            <a:avLst/>
          </a:prstGeom>
          <a:noFill/>
          <a:ln w="9525">
            <a:solidFill>
              <a:schemeClr val="tx1"/>
            </a:solidFill>
            <a:round/>
            <a:headEnd/>
            <a:tailEnd type="triangle" w="med" len="med"/>
          </a:ln>
        </p:spPr>
        <p:txBody>
          <a:bodyPr/>
          <a:lstStyle/>
          <a:p>
            <a:endParaRPr lang="en-US"/>
          </a:p>
        </p:txBody>
      </p:sp>
      <p:sp>
        <p:nvSpPr>
          <p:cNvPr id="338975" name="Line 32"/>
          <p:cNvSpPr>
            <a:spLocks noChangeShapeType="1"/>
          </p:cNvSpPr>
          <p:nvPr/>
        </p:nvSpPr>
        <p:spPr bwMode="auto">
          <a:xfrm flipH="1">
            <a:off x="3581400" y="3886200"/>
            <a:ext cx="1295400" cy="0"/>
          </a:xfrm>
          <a:prstGeom prst="line">
            <a:avLst/>
          </a:prstGeom>
          <a:noFill/>
          <a:ln w="9525">
            <a:solidFill>
              <a:schemeClr val="tx1"/>
            </a:solidFill>
            <a:round/>
            <a:headEnd/>
            <a:tailEnd type="triangle" w="med" len="med"/>
          </a:ln>
        </p:spPr>
        <p:txBody>
          <a:bodyPr/>
          <a:lstStyle/>
          <a:p>
            <a:endParaRPr lang="en-US"/>
          </a:p>
        </p:txBody>
      </p:sp>
      <p:sp>
        <p:nvSpPr>
          <p:cNvPr id="338976" name="Line 33"/>
          <p:cNvSpPr>
            <a:spLocks noChangeShapeType="1"/>
          </p:cNvSpPr>
          <p:nvPr/>
        </p:nvSpPr>
        <p:spPr bwMode="auto">
          <a:xfrm flipH="1" flipV="1">
            <a:off x="3429000" y="3962400"/>
            <a:ext cx="2819400" cy="685800"/>
          </a:xfrm>
          <a:prstGeom prst="line">
            <a:avLst/>
          </a:prstGeom>
          <a:noFill/>
          <a:ln w="9525">
            <a:solidFill>
              <a:schemeClr val="tx1"/>
            </a:solidFill>
            <a:round/>
            <a:headEnd/>
            <a:tailEnd type="triangle" w="med" len="med"/>
          </a:ln>
        </p:spPr>
        <p:txBody>
          <a:bodyPr/>
          <a:lstStyle/>
          <a:p>
            <a:endParaRPr lang="en-US"/>
          </a:p>
        </p:txBody>
      </p:sp>
      <p:sp>
        <p:nvSpPr>
          <p:cNvPr id="338977" name="Line 34"/>
          <p:cNvSpPr>
            <a:spLocks noChangeShapeType="1"/>
          </p:cNvSpPr>
          <p:nvPr/>
        </p:nvSpPr>
        <p:spPr bwMode="auto">
          <a:xfrm flipH="1" flipV="1">
            <a:off x="3048000" y="4572000"/>
            <a:ext cx="1752600" cy="152400"/>
          </a:xfrm>
          <a:prstGeom prst="line">
            <a:avLst/>
          </a:prstGeom>
          <a:noFill/>
          <a:ln w="9525">
            <a:solidFill>
              <a:schemeClr val="tx1"/>
            </a:solidFill>
            <a:round/>
            <a:headEnd/>
            <a:tailEnd type="triangle" w="med" len="med"/>
          </a:ln>
        </p:spPr>
        <p:txBody>
          <a:bodyPr/>
          <a:lstStyle/>
          <a:p>
            <a:endParaRPr lang="en-US"/>
          </a:p>
        </p:txBody>
      </p:sp>
      <p:sp>
        <p:nvSpPr>
          <p:cNvPr id="338978" name="Line 35"/>
          <p:cNvSpPr>
            <a:spLocks noChangeShapeType="1"/>
          </p:cNvSpPr>
          <p:nvPr/>
        </p:nvSpPr>
        <p:spPr bwMode="auto">
          <a:xfrm flipH="1" flipV="1">
            <a:off x="2133600" y="4724400"/>
            <a:ext cx="1219200" cy="228600"/>
          </a:xfrm>
          <a:prstGeom prst="line">
            <a:avLst/>
          </a:prstGeom>
          <a:noFill/>
          <a:ln w="9525">
            <a:solidFill>
              <a:schemeClr val="tx1"/>
            </a:solidFill>
            <a:round/>
            <a:headEnd/>
            <a:tailEnd type="triangle" w="med" len="med"/>
          </a:ln>
        </p:spPr>
        <p:txBody>
          <a:bodyPr/>
          <a:lstStyle/>
          <a:p>
            <a:endParaRPr lang="en-US"/>
          </a:p>
        </p:txBody>
      </p:sp>
      <p:sp>
        <p:nvSpPr>
          <p:cNvPr id="338979" name="Text Box 4"/>
          <p:cNvSpPr txBox="1">
            <a:spLocks noChangeArrowheads="1"/>
          </p:cNvSpPr>
          <p:nvPr/>
        </p:nvSpPr>
        <p:spPr bwMode="auto">
          <a:xfrm>
            <a:off x="685800" y="228600"/>
            <a:ext cx="8458200" cy="1006475"/>
          </a:xfrm>
          <a:prstGeom prst="rect">
            <a:avLst/>
          </a:prstGeom>
          <a:noFill/>
          <a:ln w="9525">
            <a:noFill/>
            <a:miter lim="800000"/>
            <a:headEnd/>
            <a:tailEnd/>
          </a:ln>
        </p:spPr>
        <p:txBody>
          <a:bodyPr>
            <a:spAutoFit/>
          </a:bodyPr>
          <a:lstStyle/>
          <a:p>
            <a:pPr algn="r">
              <a:spcBef>
                <a:spcPct val="50000"/>
              </a:spcBef>
            </a:pPr>
            <a:r>
              <a:rPr lang="en-US" sz="3000" b="1">
                <a:solidFill>
                  <a:srgbClr val="4DACBF"/>
                </a:solidFill>
                <a:latin typeface="Futura T Light"/>
              </a:rPr>
              <a:t>What Would an Ideal System of Care for Children with Asthma Look Like?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3"/>
          <p:cNvSpPr>
            <a:spLocks noGrp="1" noChangeArrowheads="1"/>
          </p:cNvSpPr>
          <p:nvPr>
            <p:ph type="title"/>
          </p:nvPr>
        </p:nvSpPr>
        <p:spPr/>
        <p:txBody>
          <a:bodyPr/>
          <a:lstStyle/>
          <a:p>
            <a:pPr eaLnBrk="1" hangingPunct="1"/>
            <a:r>
              <a:rPr lang="en-US" sz="2600" smtClean="0"/>
              <a:t>Collaboration &amp; Coordination are Key in More Effectively Addressing the Burden of Asthma</a:t>
            </a:r>
          </a:p>
        </p:txBody>
      </p:sp>
      <p:sp>
        <p:nvSpPr>
          <p:cNvPr id="339970" name="AutoShape 7"/>
          <p:cNvSpPr>
            <a:spLocks noChangeArrowheads="1"/>
          </p:cNvSpPr>
          <p:nvPr/>
        </p:nvSpPr>
        <p:spPr bwMode="auto">
          <a:xfrm>
            <a:off x="2667000" y="2362200"/>
            <a:ext cx="3962400" cy="3429000"/>
          </a:xfrm>
          <a:prstGeom prst="hexagon">
            <a:avLst>
              <a:gd name="adj" fmla="val 28889"/>
              <a:gd name="vf" fmla="val 115470"/>
            </a:avLst>
          </a:prstGeom>
          <a:solidFill>
            <a:schemeClr val="folHlink">
              <a:alpha val="32156"/>
            </a:schemeClr>
          </a:solidFill>
          <a:ln w="38100">
            <a:solidFill>
              <a:schemeClr val="folHlink"/>
            </a:solidFill>
            <a:miter lim="800000"/>
            <a:headEnd/>
            <a:tailEnd/>
          </a:ln>
        </p:spPr>
        <p:txBody>
          <a:bodyPr wrap="none" anchor="ctr"/>
          <a:lstStyle/>
          <a:p>
            <a:pPr algn="ctr"/>
            <a:r>
              <a:rPr lang="en-US" b="1"/>
              <a:t>CHILDHOOD</a:t>
            </a:r>
          </a:p>
          <a:p>
            <a:pPr algn="ctr"/>
            <a:r>
              <a:rPr lang="en-US" b="1"/>
              <a:t>ASTHMA </a:t>
            </a:r>
          </a:p>
          <a:p>
            <a:pPr algn="ctr"/>
            <a:r>
              <a:rPr lang="en-US" b="1"/>
              <a:t>PREVENTION </a:t>
            </a:r>
          </a:p>
          <a:p>
            <a:pPr algn="ctr"/>
            <a:r>
              <a:rPr lang="en-US" b="1"/>
              <a:t>DIAGNOSIS &amp; TREATMENT</a:t>
            </a:r>
          </a:p>
          <a:p>
            <a:pPr algn="ctr"/>
            <a:r>
              <a:rPr lang="en-US" b="1"/>
              <a:t>MANAGEMENT</a:t>
            </a:r>
          </a:p>
        </p:txBody>
      </p:sp>
      <p:sp>
        <p:nvSpPr>
          <p:cNvPr id="339971" name="Text Box 7"/>
          <p:cNvSpPr txBox="1">
            <a:spLocks noChangeArrowheads="1"/>
          </p:cNvSpPr>
          <p:nvPr/>
        </p:nvSpPr>
        <p:spPr bwMode="auto">
          <a:xfrm>
            <a:off x="990600" y="5105400"/>
            <a:ext cx="1828800" cy="366713"/>
          </a:xfrm>
          <a:prstGeom prst="rect">
            <a:avLst/>
          </a:prstGeom>
          <a:noFill/>
          <a:ln w="9525">
            <a:noFill/>
            <a:miter lim="800000"/>
            <a:headEnd/>
            <a:tailEnd/>
          </a:ln>
        </p:spPr>
        <p:txBody>
          <a:bodyPr>
            <a:spAutoFit/>
          </a:bodyPr>
          <a:lstStyle/>
          <a:p>
            <a:pPr algn="ctr">
              <a:spcBef>
                <a:spcPct val="50000"/>
              </a:spcBef>
            </a:pPr>
            <a:r>
              <a:rPr lang="en-US"/>
              <a:t>Environment</a:t>
            </a:r>
          </a:p>
        </p:txBody>
      </p:sp>
      <p:sp>
        <p:nvSpPr>
          <p:cNvPr id="339972" name="Text Box 8"/>
          <p:cNvSpPr txBox="1">
            <a:spLocks noChangeArrowheads="1"/>
          </p:cNvSpPr>
          <p:nvPr/>
        </p:nvSpPr>
        <p:spPr bwMode="auto">
          <a:xfrm>
            <a:off x="3733800" y="1371600"/>
            <a:ext cx="1828800" cy="366713"/>
          </a:xfrm>
          <a:prstGeom prst="rect">
            <a:avLst/>
          </a:prstGeom>
          <a:noFill/>
          <a:ln w="9525">
            <a:noFill/>
            <a:miter lim="800000"/>
            <a:headEnd/>
            <a:tailEnd/>
          </a:ln>
        </p:spPr>
        <p:txBody>
          <a:bodyPr>
            <a:spAutoFit/>
          </a:bodyPr>
          <a:lstStyle/>
          <a:p>
            <a:pPr algn="ctr">
              <a:spcBef>
                <a:spcPct val="50000"/>
              </a:spcBef>
            </a:pPr>
            <a:r>
              <a:rPr lang="en-US"/>
              <a:t>Primary Care</a:t>
            </a:r>
          </a:p>
        </p:txBody>
      </p:sp>
      <p:sp>
        <p:nvSpPr>
          <p:cNvPr id="339973" name="Text Box 9"/>
          <p:cNvSpPr txBox="1">
            <a:spLocks noChangeArrowheads="1"/>
          </p:cNvSpPr>
          <p:nvPr/>
        </p:nvSpPr>
        <p:spPr bwMode="auto">
          <a:xfrm>
            <a:off x="6400800" y="5029200"/>
            <a:ext cx="1828800" cy="366713"/>
          </a:xfrm>
          <a:prstGeom prst="rect">
            <a:avLst/>
          </a:prstGeom>
          <a:noFill/>
          <a:ln w="9525">
            <a:noFill/>
            <a:miter lim="800000"/>
            <a:headEnd/>
            <a:tailEnd/>
          </a:ln>
        </p:spPr>
        <p:txBody>
          <a:bodyPr>
            <a:spAutoFit/>
          </a:bodyPr>
          <a:lstStyle/>
          <a:p>
            <a:pPr algn="ctr">
              <a:spcBef>
                <a:spcPct val="50000"/>
              </a:spcBef>
            </a:pPr>
            <a:r>
              <a:rPr lang="en-US"/>
              <a:t>Housing</a:t>
            </a:r>
          </a:p>
        </p:txBody>
      </p:sp>
      <p:sp>
        <p:nvSpPr>
          <p:cNvPr id="339974" name="Text Box 10"/>
          <p:cNvSpPr txBox="1">
            <a:spLocks noChangeArrowheads="1"/>
          </p:cNvSpPr>
          <p:nvPr/>
        </p:nvSpPr>
        <p:spPr bwMode="auto">
          <a:xfrm>
            <a:off x="2362200" y="5867400"/>
            <a:ext cx="4495800" cy="366713"/>
          </a:xfrm>
          <a:prstGeom prst="rect">
            <a:avLst/>
          </a:prstGeom>
          <a:noFill/>
          <a:ln w="9525">
            <a:noFill/>
            <a:miter lim="800000"/>
            <a:headEnd/>
            <a:tailEnd/>
          </a:ln>
        </p:spPr>
        <p:txBody>
          <a:bodyPr>
            <a:spAutoFit/>
          </a:bodyPr>
          <a:lstStyle/>
          <a:p>
            <a:pPr algn="ctr">
              <a:spcBef>
                <a:spcPct val="50000"/>
              </a:spcBef>
            </a:pPr>
            <a:r>
              <a:rPr lang="en-US"/>
              <a:t>Public Health Surveillance</a:t>
            </a:r>
          </a:p>
        </p:txBody>
      </p:sp>
      <p:sp>
        <p:nvSpPr>
          <p:cNvPr id="339975" name="Text Box 11"/>
          <p:cNvSpPr txBox="1">
            <a:spLocks noChangeArrowheads="1"/>
          </p:cNvSpPr>
          <p:nvPr/>
        </p:nvSpPr>
        <p:spPr bwMode="auto">
          <a:xfrm>
            <a:off x="3733800" y="1981200"/>
            <a:ext cx="1828800" cy="366713"/>
          </a:xfrm>
          <a:prstGeom prst="rect">
            <a:avLst/>
          </a:prstGeom>
          <a:noFill/>
          <a:ln w="9525">
            <a:noFill/>
            <a:miter lim="800000"/>
            <a:headEnd/>
            <a:tailEnd/>
          </a:ln>
        </p:spPr>
        <p:txBody>
          <a:bodyPr>
            <a:spAutoFit/>
          </a:bodyPr>
          <a:lstStyle/>
          <a:p>
            <a:pPr algn="ctr">
              <a:spcBef>
                <a:spcPct val="50000"/>
              </a:spcBef>
            </a:pPr>
            <a:r>
              <a:rPr lang="en-US"/>
              <a:t>Acute Care</a:t>
            </a:r>
          </a:p>
        </p:txBody>
      </p:sp>
      <p:sp>
        <p:nvSpPr>
          <p:cNvPr id="339976" name="Text Box 12"/>
          <p:cNvSpPr txBox="1">
            <a:spLocks noChangeArrowheads="1"/>
          </p:cNvSpPr>
          <p:nvPr/>
        </p:nvSpPr>
        <p:spPr bwMode="auto">
          <a:xfrm>
            <a:off x="3733800" y="1676400"/>
            <a:ext cx="1828800" cy="366713"/>
          </a:xfrm>
          <a:prstGeom prst="rect">
            <a:avLst/>
          </a:prstGeom>
          <a:noFill/>
          <a:ln w="9525">
            <a:noFill/>
            <a:miter lim="800000"/>
            <a:headEnd/>
            <a:tailEnd/>
          </a:ln>
        </p:spPr>
        <p:txBody>
          <a:bodyPr>
            <a:spAutoFit/>
          </a:bodyPr>
          <a:lstStyle/>
          <a:p>
            <a:pPr algn="ctr">
              <a:spcBef>
                <a:spcPct val="50000"/>
              </a:spcBef>
            </a:pPr>
            <a:r>
              <a:rPr lang="en-US"/>
              <a:t>Specialty Care</a:t>
            </a:r>
          </a:p>
        </p:txBody>
      </p:sp>
      <p:sp>
        <p:nvSpPr>
          <p:cNvPr id="339977" name="Text Box 13"/>
          <p:cNvSpPr txBox="1">
            <a:spLocks noChangeArrowheads="1"/>
          </p:cNvSpPr>
          <p:nvPr/>
        </p:nvSpPr>
        <p:spPr bwMode="auto">
          <a:xfrm>
            <a:off x="1143000" y="3124200"/>
            <a:ext cx="1828800" cy="366713"/>
          </a:xfrm>
          <a:prstGeom prst="rect">
            <a:avLst/>
          </a:prstGeom>
          <a:noFill/>
          <a:ln w="9525">
            <a:noFill/>
            <a:miter lim="800000"/>
            <a:headEnd/>
            <a:tailEnd/>
          </a:ln>
        </p:spPr>
        <p:txBody>
          <a:bodyPr>
            <a:spAutoFit/>
          </a:bodyPr>
          <a:lstStyle/>
          <a:p>
            <a:pPr algn="ctr">
              <a:spcBef>
                <a:spcPct val="50000"/>
              </a:spcBef>
            </a:pPr>
            <a:r>
              <a:rPr lang="en-US"/>
              <a:t>Public Payers</a:t>
            </a:r>
          </a:p>
        </p:txBody>
      </p:sp>
      <p:sp>
        <p:nvSpPr>
          <p:cNvPr id="339978" name="Text Box 14"/>
          <p:cNvSpPr txBox="1">
            <a:spLocks noChangeArrowheads="1"/>
          </p:cNvSpPr>
          <p:nvPr/>
        </p:nvSpPr>
        <p:spPr bwMode="auto">
          <a:xfrm>
            <a:off x="1143000" y="2819400"/>
            <a:ext cx="1828800" cy="366713"/>
          </a:xfrm>
          <a:prstGeom prst="rect">
            <a:avLst/>
          </a:prstGeom>
          <a:noFill/>
          <a:ln w="9525">
            <a:noFill/>
            <a:miter lim="800000"/>
            <a:headEnd/>
            <a:tailEnd/>
          </a:ln>
        </p:spPr>
        <p:txBody>
          <a:bodyPr>
            <a:spAutoFit/>
          </a:bodyPr>
          <a:lstStyle/>
          <a:p>
            <a:pPr algn="ctr">
              <a:spcBef>
                <a:spcPct val="50000"/>
              </a:spcBef>
            </a:pPr>
            <a:r>
              <a:rPr lang="en-US"/>
              <a:t>Private Insurers</a:t>
            </a:r>
          </a:p>
        </p:txBody>
      </p:sp>
      <p:sp>
        <p:nvSpPr>
          <p:cNvPr id="339979" name="Text Box 15"/>
          <p:cNvSpPr txBox="1">
            <a:spLocks noChangeArrowheads="1"/>
          </p:cNvSpPr>
          <p:nvPr/>
        </p:nvSpPr>
        <p:spPr bwMode="auto">
          <a:xfrm>
            <a:off x="2971800" y="6172200"/>
            <a:ext cx="3276600" cy="366713"/>
          </a:xfrm>
          <a:prstGeom prst="rect">
            <a:avLst/>
          </a:prstGeom>
          <a:noFill/>
          <a:ln w="9525">
            <a:noFill/>
            <a:miter lim="800000"/>
            <a:headEnd/>
            <a:tailEnd/>
          </a:ln>
        </p:spPr>
        <p:txBody>
          <a:bodyPr>
            <a:spAutoFit/>
          </a:bodyPr>
          <a:lstStyle/>
          <a:p>
            <a:pPr algn="ctr">
              <a:spcBef>
                <a:spcPct val="50000"/>
              </a:spcBef>
            </a:pPr>
            <a:r>
              <a:rPr lang="en-US"/>
              <a:t>Public Health Programs</a:t>
            </a:r>
          </a:p>
        </p:txBody>
      </p:sp>
      <p:sp>
        <p:nvSpPr>
          <p:cNvPr id="339980" name="Text Box 16"/>
          <p:cNvSpPr txBox="1">
            <a:spLocks noChangeArrowheads="1"/>
          </p:cNvSpPr>
          <p:nvPr/>
        </p:nvSpPr>
        <p:spPr bwMode="auto">
          <a:xfrm>
            <a:off x="6400800" y="2743200"/>
            <a:ext cx="1828800" cy="366713"/>
          </a:xfrm>
          <a:prstGeom prst="rect">
            <a:avLst/>
          </a:prstGeom>
          <a:noFill/>
          <a:ln w="9525">
            <a:noFill/>
            <a:miter lim="800000"/>
            <a:headEnd/>
            <a:tailEnd/>
          </a:ln>
        </p:spPr>
        <p:txBody>
          <a:bodyPr>
            <a:spAutoFit/>
          </a:bodyPr>
          <a:lstStyle/>
          <a:p>
            <a:pPr algn="ctr">
              <a:spcBef>
                <a:spcPct val="50000"/>
              </a:spcBef>
            </a:pPr>
            <a:r>
              <a:rPr lang="en-US"/>
              <a:t>Education</a:t>
            </a:r>
          </a:p>
        </p:txBody>
      </p:sp>
      <p:sp>
        <p:nvSpPr>
          <p:cNvPr id="339981" name="Text Box 17"/>
          <p:cNvSpPr txBox="1">
            <a:spLocks noChangeArrowheads="1"/>
          </p:cNvSpPr>
          <p:nvPr/>
        </p:nvSpPr>
        <p:spPr bwMode="auto">
          <a:xfrm>
            <a:off x="5943600" y="3048000"/>
            <a:ext cx="2971800" cy="366713"/>
          </a:xfrm>
          <a:prstGeom prst="rect">
            <a:avLst/>
          </a:prstGeom>
          <a:noFill/>
          <a:ln w="9525">
            <a:noFill/>
            <a:miter lim="800000"/>
            <a:headEnd/>
            <a:tailEnd/>
          </a:ln>
        </p:spPr>
        <p:txBody>
          <a:bodyPr>
            <a:spAutoFit/>
          </a:bodyPr>
          <a:lstStyle/>
          <a:p>
            <a:pPr algn="ctr">
              <a:spcBef>
                <a:spcPct val="50000"/>
              </a:spcBef>
            </a:pPr>
            <a:r>
              <a:rPr lang="en-US"/>
              <a:t>School Health Services</a:t>
            </a:r>
          </a:p>
        </p:txBody>
      </p:sp>
      <p:sp>
        <p:nvSpPr>
          <p:cNvPr id="339982" name="Text Box 18"/>
          <p:cNvSpPr txBox="1">
            <a:spLocks noChangeArrowheads="1"/>
          </p:cNvSpPr>
          <p:nvPr/>
        </p:nvSpPr>
        <p:spPr bwMode="auto">
          <a:xfrm>
            <a:off x="2362200" y="6491288"/>
            <a:ext cx="4495800" cy="366712"/>
          </a:xfrm>
          <a:prstGeom prst="rect">
            <a:avLst/>
          </a:prstGeom>
          <a:noFill/>
          <a:ln w="9525">
            <a:noFill/>
            <a:miter lim="800000"/>
            <a:headEnd/>
            <a:tailEnd/>
          </a:ln>
        </p:spPr>
        <p:txBody>
          <a:bodyPr>
            <a:spAutoFit/>
          </a:bodyPr>
          <a:lstStyle/>
          <a:p>
            <a:pPr algn="ctr">
              <a:spcBef>
                <a:spcPct val="50000"/>
              </a:spcBef>
            </a:pPr>
            <a:r>
              <a:rPr lang="en-US"/>
              <a:t>Public Health Research</a:t>
            </a:r>
          </a:p>
        </p:txBody>
      </p:sp>
    </p:spTree>
  </p:cSld>
  <p:clrMapOvr>
    <a:masterClrMapping/>
  </p:clrMapOvr>
  <p:transition advTm="57688"/>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ChangeArrowheads="1"/>
          </p:cNvSpPr>
          <p:nvPr/>
        </p:nvSpPr>
        <p:spPr bwMode="auto">
          <a:xfrm>
            <a:off x="3200400" y="990600"/>
            <a:ext cx="5715000" cy="1981200"/>
          </a:xfrm>
          <a:prstGeom prst="rect">
            <a:avLst/>
          </a:prstGeom>
          <a:noFill/>
          <a:ln w="9525">
            <a:noFill/>
            <a:miter lim="800000"/>
            <a:headEnd/>
            <a:tailEnd/>
          </a:ln>
        </p:spPr>
        <p:txBody>
          <a:bodyPr anchor="ctr"/>
          <a:lstStyle/>
          <a:p>
            <a:pPr algn="ctr"/>
            <a:r>
              <a:rPr lang="en-US" sz="2800" b="1">
                <a:solidFill>
                  <a:srgbClr val="4DACBF"/>
                </a:solidFill>
                <a:latin typeface="Futura T Light"/>
                <a:cs typeface="Tahoma" pitchFamily="34" charset="0"/>
              </a:rPr>
              <a:t>Changing pO</a:t>
            </a:r>
            <a:r>
              <a:rPr lang="en-US" sz="2800" b="1" baseline="-25000">
                <a:solidFill>
                  <a:srgbClr val="4DACBF"/>
                </a:solidFill>
                <a:latin typeface="Futura T Light"/>
                <a:cs typeface="Tahoma" pitchFamily="34" charset="0"/>
              </a:rPr>
              <a:t>2</a:t>
            </a:r>
            <a:r>
              <a:rPr lang="en-US" sz="2800" b="1">
                <a:solidFill>
                  <a:srgbClr val="4DACBF"/>
                </a:solidFill>
                <a:latin typeface="Futura T Light"/>
                <a:cs typeface="Tahoma" pitchFamily="34" charset="0"/>
              </a:rPr>
              <a:t>licy:  </a:t>
            </a:r>
            <a:br>
              <a:rPr lang="en-US" sz="2800" b="1">
                <a:solidFill>
                  <a:srgbClr val="4DACBF"/>
                </a:solidFill>
                <a:latin typeface="Futura T Light"/>
                <a:cs typeface="Tahoma" pitchFamily="34" charset="0"/>
              </a:rPr>
            </a:br>
            <a:r>
              <a:rPr lang="en-US" sz="2400" b="1">
                <a:solidFill>
                  <a:srgbClr val="636363"/>
                </a:solidFill>
                <a:latin typeface="Futura T Light"/>
                <a:cs typeface="Tahoma" pitchFamily="34" charset="0"/>
              </a:rPr>
              <a:t>The Elements for Improving Childhood Asthma Outcomes</a:t>
            </a:r>
          </a:p>
        </p:txBody>
      </p:sp>
      <p:sp>
        <p:nvSpPr>
          <p:cNvPr id="342018" name="Rectangle 3"/>
          <p:cNvSpPr>
            <a:spLocks noChangeArrowheads="1"/>
          </p:cNvSpPr>
          <p:nvPr/>
        </p:nvSpPr>
        <p:spPr bwMode="auto">
          <a:xfrm>
            <a:off x="3505200" y="4343400"/>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RESEARCH BY</a:t>
            </a:r>
          </a:p>
        </p:txBody>
      </p:sp>
      <p:pic>
        <p:nvPicPr>
          <p:cNvPr id="342019" name="Picture 4"/>
          <p:cNvPicPr>
            <a:picLocks noChangeAspect="1" noChangeArrowheads="1"/>
          </p:cNvPicPr>
          <p:nvPr/>
        </p:nvPicPr>
        <p:blipFill>
          <a:blip r:embed="rId3" cstate="print"/>
          <a:srcRect/>
          <a:stretch>
            <a:fillRect/>
          </a:stretch>
        </p:blipFill>
        <p:spPr bwMode="auto">
          <a:xfrm>
            <a:off x="5029200" y="4953000"/>
            <a:ext cx="1981200" cy="519113"/>
          </a:xfrm>
          <a:prstGeom prst="rect">
            <a:avLst/>
          </a:prstGeom>
          <a:noFill/>
          <a:ln w="9525">
            <a:noFill/>
            <a:miter lim="800000"/>
            <a:headEnd/>
            <a:tailEnd/>
          </a:ln>
        </p:spPr>
      </p:pic>
      <p:sp>
        <p:nvSpPr>
          <p:cNvPr id="342020" name="Rectangle 5"/>
          <p:cNvSpPr>
            <a:spLocks noChangeArrowheads="1"/>
          </p:cNvSpPr>
          <p:nvPr/>
        </p:nvSpPr>
        <p:spPr bwMode="auto">
          <a:xfrm>
            <a:off x="3505200" y="5534025"/>
            <a:ext cx="5105400" cy="868363"/>
          </a:xfrm>
          <a:prstGeom prst="rect">
            <a:avLst/>
          </a:prstGeom>
          <a:noFill/>
          <a:ln w="9525">
            <a:noFill/>
            <a:miter lim="800000"/>
            <a:headEnd/>
            <a:tailEnd/>
          </a:ln>
        </p:spPr>
        <p:txBody>
          <a:bodyPr/>
          <a:lstStyle/>
          <a:p>
            <a:pPr algn="ctr">
              <a:spcBef>
                <a:spcPct val="20000"/>
              </a:spcBef>
              <a:buClr>
                <a:schemeClr val="accent2"/>
              </a:buClr>
            </a:pPr>
            <a:r>
              <a:rPr lang="en-US" sz="1200" b="1">
                <a:solidFill>
                  <a:srgbClr val="4DACBF"/>
                </a:solidFill>
                <a:latin typeface="Frutiger 45 Light"/>
              </a:rPr>
              <a:t>SUPPORTED BY</a:t>
            </a:r>
          </a:p>
        </p:txBody>
      </p:sp>
      <p:pic>
        <p:nvPicPr>
          <p:cNvPr id="342021" name="Picture 6" descr="MCANlogo_small"/>
          <p:cNvPicPr>
            <a:picLocks noChangeAspect="1" noChangeArrowheads="1"/>
          </p:cNvPicPr>
          <p:nvPr/>
        </p:nvPicPr>
        <p:blipFill>
          <a:blip r:embed="rId4" cstate="print"/>
          <a:srcRect/>
          <a:stretch>
            <a:fillRect/>
          </a:stretch>
        </p:blipFill>
        <p:spPr bwMode="auto">
          <a:xfrm>
            <a:off x="4343400" y="5838825"/>
            <a:ext cx="1646238" cy="709613"/>
          </a:xfrm>
          <a:prstGeom prst="rect">
            <a:avLst/>
          </a:prstGeom>
          <a:noFill/>
          <a:ln w="9525">
            <a:noFill/>
            <a:miter lim="800000"/>
            <a:headEnd/>
            <a:tailEnd/>
          </a:ln>
        </p:spPr>
      </p:pic>
      <p:pic>
        <p:nvPicPr>
          <p:cNvPr id="342022" name="Picture 7" descr="RCHN"/>
          <p:cNvPicPr>
            <a:picLocks noChangeAspect="1" noChangeArrowheads="1"/>
          </p:cNvPicPr>
          <p:nvPr/>
        </p:nvPicPr>
        <p:blipFill>
          <a:blip r:embed="rId5" cstate="print"/>
          <a:srcRect/>
          <a:stretch>
            <a:fillRect/>
          </a:stretch>
        </p:blipFill>
        <p:spPr bwMode="auto">
          <a:xfrm>
            <a:off x="6218238" y="5838825"/>
            <a:ext cx="2211387" cy="714375"/>
          </a:xfrm>
          <a:prstGeom prst="rect">
            <a:avLst/>
          </a:prstGeom>
          <a:noFill/>
          <a:ln w="9525">
            <a:noFill/>
            <a:miter lim="800000"/>
            <a:headEnd/>
            <a:tailEnd/>
          </a:ln>
        </p:spPr>
      </p:pic>
      <p:sp>
        <p:nvSpPr>
          <p:cNvPr id="342023" name="Text Box 9"/>
          <p:cNvSpPr txBox="1">
            <a:spLocks noChangeArrowheads="1"/>
          </p:cNvSpPr>
          <p:nvPr/>
        </p:nvSpPr>
        <p:spPr bwMode="auto">
          <a:xfrm>
            <a:off x="3352800" y="533400"/>
            <a:ext cx="5562600" cy="641350"/>
          </a:xfrm>
          <a:prstGeom prst="rect">
            <a:avLst/>
          </a:prstGeom>
          <a:noFill/>
          <a:ln w="9525">
            <a:noFill/>
            <a:miter lim="800000"/>
            <a:headEnd/>
            <a:tailEnd/>
          </a:ln>
        </p:spPr>
        <p:txBody>
          <a:bodyPr>
            <a:spAutoFit/>
          </a:bodyPr>
          <a:lstStyle/>
          <a:p>
            <a:pPr algn="ctr">
              <a:spcBef>
                <a:spcPct val="50000"/>
              </a:spcBef>
            </a:pPr>
            <a:r>
              <a:rPr lang="en-US" sz="3600" b="1"/>
              <a:t>MORE INFORMATION?</a:t>
            </a:r>
          </a:p>
        </p:txBody>
      </p:sp>
      <p:sp>
        <p:nvSpPr>
          <p:cNvPr id="342024" name="Rectangle 2"/>
          <p:cNvSpPr>
            <a:spLocks noChangeArrowheads="1"/>
          </p:cNvSpPr>
          <p:nvPr/>
        </p:nvSpPr>
        <p:spPr bwMode="auto">
          <a:xfrm>
            <a:off x="2819400" y="2362200"/>
            <a:ext cx="6324600" cy="2590800"/>
          </a:xfrm>
          <a:prstGeom prst="rect">
            <a:avLst/>
          </a:prstGeom>
          <a:noFill/>
          <a:ln w="9525">
            <a:noFill/>
            <a:miter lim="800000"/>
            <a:headEnd/>
            <a:tailEnd/>
          </a:ln>
        </p:spPr>
        <p:txBody>
          <a:bodyPr anchor="ctr"/>
          <a:lstStyle/>
          <a:p>
            <a:pPr algn="ctr"/>
            <a:r>
              <a:rPr lang="en-US" sz="2800" b="1">
                <a:solidFill>
                  <a:srgbClr val="4DACBF"/>
                </a:solidFill>
                <a:latin typeface="Futura T Light"/>
                <a:cs typeface="Tahoma" pitchFamily="34" charset="0"/>
              </a:rPr>
              <a:t>The Affordable Care Act, Medical Homes and Childhood Asthma:  </a:t>
            </a:r>
            <a:br>
              <a:rPr lang="en-US" sz="2800" b="1">
                <a:solidFill>
                  <a:srgbClr val="4DACBF"/>
                </a:solidFill>
                <a:latin typeface="Futura T Light"/>
                <a:cs typeface="Tahoma" pitchFamily="34" charset="0"/>
              </a:rPr>
            </a:br>
            <a:r>
              <a:rPr lang="en-US" sz="2400" b="1">
                <a:solidFill>
                  <a:srgbClr val="636363"/>
                </a:solidFill>
                <a:latin typeface="Futura T Light"/>
                <a:cs typeface="Tahoma" pitchFamily="34" charset="0"/>
              </a:rPr>
              <a:t>A Key Opportunity for Progress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2"/>
          <p:cNvGraphicFramePr>
            <a:graphicFrameLocks noChangeAspect="1"/>
          </p:cNvGraphicFramePr>
          <p:nvPr/>
        </p:nvGraphicFramePr>
        <p:xfrm>
          <a:off x="2438400" y="0"/>
          <a:ext cx="4286250" cy="2743200"/>
        </p:xfrm>
        <a:graphic>
          <a:graphicData uri="http://schemas.openxmlformats.org/presentationml/2006/ole">
            <p:oleObj spid="_x0000_s269314" name="Photo Editor Photo" r:id="rId4" imgW="4285714" imgH="2857899" progId="">
              <p:embed/>
            </p:oleObj>
          </a:graphicData>
        </a:graphic>
      </p:graphicFrame>
      <p:sp>
        <p:nvSpPr>
          <p:cNvPr id="269315" name="Rectangle 3"/>
          <p:cNvSpPr>
            <a:spLocks noGrp="1" noChangeArrowheads="1"/>
          </p:cNvSpPr>
          <p:nvPr>
            <p:ph type="body" idx="1"/>
          </p:nvPr>
        </p:nvSpPr>
        <p:spPr>
          <a:xfrm>
            <a:off x="228600" y="2514600"/>
            <a:ext cx="8229600" cy="3962400"/>
          </a:xfrm>
        </p:spPr>
        <p:txBody>
          <a:bodyPr/>
          <a:lstStyle/>
          <a:p>
            <a:pPr algn="ctr">
              <a:buFontTx/>
              <a:buNone/>
            </a:pPr>
            <a:r>
              <a:rPr lang="en-US" sz="2800" b="1" u="sng" smtClean="0">
                <a:solidFill>
                  <a:srgbClr val="4DACBF"/>
                </a:solidFill>
              </a:rPr>
              <a:t>Two important questions</a:t>
            </a:r>
            <a:r>
              <a:rPr lang="en-US" sz="2800" smtClean="0">
                <a:solidFill>
                  <a:srgbClr val="4DACBF"/>
                </a:solidFill>
              </a:rPr>
              <a:t> </a:t>
            </a:r>
          </a:p>
          <a:p>
            <a:pPr algn="ctr">
              <a:buFontTx/>
              <a:buNone/>
            </a:pPr>
            <a:endParaRPr lang="en-US" sz="2800" smtClean="0">
              <a:solidFill>
                <a:srgbClr val="4DACBF"/>
              </a:solidFill>
            </a:endParaRPr>
          </a:p>
          <a:p>
            <a:pPr>
              <a:buClr>
                <a:schemeClr val="folHlink"/>
              </a:buClr>
            </a:pPr>
            <a:r>
              <a:rPr lang="en-US" sz="2800" smtClean="0"/>
              <a:t>What is MCAN’s interest in addressing asthma disparities?</a:t>
            </a:r>
          </a:p>
          <a:p>
            <a:pPr>
              <a:buClr>
                <a:schemeClr val="folHlink"/>
              </a:buClr>
            </a:pPr>
            <a:r>
              <a:rPr lang="en-US" sz="2800" smtClean="0"/>
              <a:t>Why is MCAN pursuing advocacy and policy initiatives?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2" name="Object 2"/>
          <p:cNvGraphicFramePr>
            <a:graphicFrameLocks noChangeAspect="1"/>
          </p:cNvGraphicFramePr>
          <p:nvPr/>
        </p:nvGraphicFramePr>
        <p:xfrm>
          <a:off x="2438400" y="0"/>
          <a:ext cx="4286250" cy="2743200"/>
        </p:xfrm>
        <a:graphic>
          <a:graphicData uri="http://schemas.openxmlformats.org/presentationml/2006/ole">
            <p:oleObj spid="_x0000_s271362" name="Photo Editor Photo" r:id="rId4" imgW="4285714" imgH="2857899" progId="">
              <p:embed/>
            </p:oleObj>
          </a:graphicData>
        </a:graphic>
      </p:graphicFrame>
      <p:sp>
        <p:nvSpPr>
          <p:cNvPr id="271363" name="Rectangle 3"/>
          <p:cNvSpPr>
            <a:spLocks noGrp="1" noChangeArrowheads="1"/>
          </p:cNvSpPr>
          <p:nvPr>
            <p:ph type="body" idx="1"/>
          </p:nvPr>
        </p:nvSpPr>
        <p:spPr>
          <a:xfrm>
            <a:off x="228600" y="2514600"/>
            <a:ext cx="8229600" cy="3962400"/>
          </a:xfrm>
        </p:spPr>
        <p:txBody>
          <a:bodyPr/>
          <a:lstStyle/>
          <a:p>
            <a:pPr>
              <a:lnSpc>
                <a:spcPct val="80000"/>
              </a:lnSpc>
              <a:buClr>
                <a:schemeClr val="folHlink"/>
              </a:buClr>
            </a:pPr>
            <a:r>
              <a:rPr lang="en-US" sz="2800" smtClean="0"/>
              <a:t>MCAN is a nonprofit organization [501(c)(3)] - funded by The Merck Company Foundation in 2005</a:t>
            </a:r>
          </a:p>
          <a:p>
            <a:pPr>
              <a:lnSpc>
                <a:spcPct val="80000"/>
              </a:lnSpc>
              <a:buClr>
                <a:schemeClr val="folHlink"/>
              </a:buClr>
            </a:pPr>
            <a:r>
              <a:rPr lang="en-US" sz="2800" u="sng" smtClean="0"/>
              <a:t>Mission</a:t>
            </a:r>
            <a:r>
              <a:rPr lang="en-US" sz="2800" smtClean="0"/>
              <a:t>: To enhance the quality of life for children with asthma and their families and to reduce the burden of the disease on them and society </a:t>
            </a:r>
          </a:p>
          <a:p>
            <a:pPr>
              <a:lnSpc>
                <a:spcPct val="80000"/>
              </a:lnSpc>
              <a:buClr>
                <a:schemeClr val="folHlink"/>
              </a:buClr>
            </a:pPr>
            <a:r>
              <a:rPr lang="en-US" sz="2800" u="sng" smtClean="0"/>
              <a:t>Vision</a:t>
            </a:r>
            <a:r>
              <a:rPr lang="en-US" sz="2800" smtClean="0"/>
              <a:t>: To be a respected authority, effective catalyst, and influential advocate for children with asthma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33400" y="304800"/>
            <a:ext cx="8229600" cy="1143000"/>
          </a:xfrm>
        </p:spPr>
        <p:txBody>
          <a:bodyPr/>
          <a:lstStyle/>
          <a:p>
            <a:r>
              <a:rPr lang="en-US" smtClean="0"/>
              <a:t>MCAN Goals</a:t>
            </a:r>
            <a:r>
              <a:rPr lang="en-US" sz="3400" smtClean="0">
                <a:solidFill>
                  <a:schemeClr val="accent2"/>
                </a:solidFill>
              </a:rPr>
              <a:t/>
            </a:r>
            <a:br>
              <a:rPr lang="en-US" sz="3400" smtClean="0">
                <a:solidFill>
                  <a:schemeClr val="accent2"/>
                </a:solidFill>
              </a:rPr>
            </a:br>
            <a:endParaRPr lang="en-US" sz="3400" smtClean="0">
              <a:solidFill>
                <a:schemeClr val="accent2"/>
              </a:solidFill>
            </a:endParaRPr>
          </a:p>
        </p:txBody>
      </p:sp>
      <p:sp>
        <p:nvSpPr>
          <p:cNvPr id="273410" name="Rectangle 3"/>
          <p:cNvSpPr>
            <a:spLocks noGrp="1" noChangeArrowheads="1"/>
          </p:cNvSpPr>
          <p:nvPr>
            <p:ph type="body" idx="1"/>
          </p:nvPr>
        </p:nvSpPr>
        <p:spPr>
          <a:xfrm>
            <a:off x="838200" y="1905000"/>
            <a:ext cx="8001000" cy="4300538"/>
          </a:xfrm>
        </p:spPr>
        <p:txBody>
          <a:bodyPr/>
          <a:lstStyle/>
          <a:p>
            <a:pPr>
              <a:lnSpc>
                <a:spcPct val="90000"/>
              </a:lnSpc>
              <a:buFontTx/>
              <a:buNone/>
            </a:pPr>
            <a:r>
              <a:rPr lang="en-US" sz="2800" b="1" smtClean="0"/>
              <a:t>Improve</a:t>
            </a:r>
            <a:r>
              <a:rPr lang="en-US" sz="2800" b="1" smtClean="0">
                <a:solidFill>
                  <a:schemeClr val="accent2"/>
                </a:solidFill>
              </a:rPr>
              <a:t> </a:t>
            </a:r>
            <a:r>
              <a:rPr lang="en-US" sz="2800" b="1" i="1" smtClean="0">
                <a:solidFill>
                  <a:schemeClr val="hlink"/>
                </a:solidFill>
              </a:rPr>
              <a:t>access</a:t>
            </a:r>
            <a:r>
              <a:rPr lang="en-US" sz="2800" b="1" smtClean="0">
                <a:solidFill>
                  <a:schemeClr val="accent2"/>
                </a:solidFill>
              </a:rPr>
              <a:t> </a:t>
            </a:r>
            <a:r>
              <a:rPr lang="en-US" sz="2800" b="1" smtClean="0"/>
              <a:t>to and</a:t>
            </a:r>
            <a:r>
              <a:rPr lang="en-US" sz="2800" b="1" smtClean="0">
                <a:solidFill>
                  <a:schemeClr val="accent2"/>
                </a:solidFill>
              </a:rPr>
              <a:t> </a:t>
            </a:r>
            <a:r>
              <a:rPr lang="en-US" sz="2800" b="1" i="1" smtClean="0">
                <a:solidFill>
                  <a:schemeClr val="hlink"/>
                </a:solidFill>
              </a:rPr>
              <a:t>quality</a:t>
            </a:r>
            <a:r>
              <a:rPr lang="en-US" sz="2800" b="1" smtClean="0">
                <a:solidFill>
                  <a:schemeClr val="accent2"/>
                </a:solidFill>
              </a:rPr>
              <a:t> </a:t>
            </a:r>
            <a:r>
              <a:rPr lang="en-US" sz="2800" b="1" smtClean="0"/>
              <a:t>of healthcare for children, especially the vulnerable and medically underserved </a:t>
            </a:r>
          </a:p>
          <a:p>
            <a:pPr lvl="1">
              <a:lnSpc>
                <a:spcPct val="90000"/>
              </a:lnSpc>
            </a:pPr>
            <a:endParaRPr lang="en-US" sz="2800" i="1" smtClean="0"/>
          </a:p>
          <a:p>
            <a:pPr>
              <a:lnSpc>
                <a:spcPct val="90000"/>
              </a:lnSpc>
              <a:buFontTx/>
              <a:buNone/>
            </a:pPr>
            <a:r>
              <a:rPr lang="en-US" sz="2800" b="1" smtClean="0"/>
              <a:t>Advocate for</a:t>
            </a:r>
            <a:r>
              <a:rPr lang="en-US" sz="2800" b="1" smtClean="0">
                <a:solidFill>
                  <a:schemeClr val="accent2"/>
                </a:solidFill>
              </a:rPr>
              <a:t> </a:t>
            </a:r>
            <a:r>
              <a:rPr lang="en-US" sz="2800" b="1" i="1" smtClean="0">
                <a:solidFill>
                  <a:schemeClr val="hlink"/>
                </a:solidFill>
              </a:rPr>
              <a:t>policies</a:t>
            </a:r>
            <a:r>
              <a:rPr lang="en-US" sz="2800" b="1" smtClean="0">
                <a:solidFill>
                  <a:schemeClr val="accent2"/>
                </a:solidFill>
              </a:rPr>
              <a:t> </a:t>
            </a:r>
            <a:r>
              <a:rPr lang="en-US" sz="2800" b="1" smtClean="0"/>
              <a:t>that expedite dissemination, implementation and sustainability of science-based asthma care</a:t>
            </a:r>
          </a:p>
          <a:p>
            <a:pPr lvl="1">
              <a:lnSpc>
                <a:spcPct val="90000"/>
              </a:lnSpc>
            </a:pPr>
            <a:endParaRPr lang="en-US" sz="2400" i="1" smtClean="0">
              <a:solidFill>
                <a:schemeClr val="accent2"/>
              </a:solidFill>
            </a:endParaRPr>
          </a:p>
          <a:p>
            <a:pPr>
              <a:lnSpc>
                <a:spcPct val="90000"/>
              </a:lnSpc>
              <a:buFontTx/>
              <a:buNone/>
            </a:pPr>
            <a:r>
              <a:rPr lang="en-US" sz="2800" b="1" smtClean="0"/>
              <a:t>Increase</a:t>
            </a:r>
            <a:r>
              <a:rPr lang="en-US" sz="2800" b="1" smtClean="0">
                <a:solidFill>
                  <a:schemeClr val="accent2"/>
                </a:solidFill>
              </a:rPr>
              <a:t> </a:t>
            </a:r>
            <a:r>
              <a:rPr lang="en-US" sz="2800" b="1" i="1" smtClean="0">
                <a:solidFill>
                  <a:schemeClr val="hlink"/>
                </a:solidFill>
              </a:rPr>
              <a:t>awareness</a:t>
            </a:r>
            <a:r>
              <a:rPr lang="en-US" sz="2800" i="1" smtClean="0">
                <a:solidFill>
                  <a:schemeClr val="accent2"/>
                </a:solidFill>
              </a:rPr>
              <a:t> </a:t>
            </a:r>
            <a:r>
              <a:rPr lang="en-US" sz="2800" b="1" smtClean="0"/>
              <a:t>and</a:t>
            </a:r>
            <a:r>
              <a:rPr lang="en-US" sz="2800" i="1" smtClean="0"/>
              <a:t> </a:t>
            </a:r>
            <a:r>
              <a:rPr lang="en-US" sz="2800" b="1" i="1" smtClean="0">
                <a:solidFill>
                  <a:schemeClr val="hlink"/>
                </a:solidFill>
              </a:rPr>
              <a:t>knowledge</a:t>
            </a:r>
            <a:r>
              <a:rPr lang="en-US" sz="2800" b="1" smtClean="0">
                <a:solidFill>
                  <a:schemeClr val="accent2"/>
                </a:solidFill>
              </a:rPr>
              <a:t> </a:t>
            </a:r>
            <a:r>
              <a:rPr lang="en-US" sz="2800" b="1" smtClean="0"/>
              <a:t>of asthma and quality asthma care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p:txBody>
          <a:bodyPr/>
          <a:lstStyle/>
          <a:p>
            <a:r>
              <a:rPr lang="en-US" smtClean="0"/>
              <a:t>Early Advocacy Goal</a:t>
            </a:r>
          </a:p>
        </p:txBody>
      </p:sp>
      <p:sp>
        <p:nvSpPr>
          <p:cNvPr id="275458" name="Rectangle 3"/>
          <p:cNvSpPr>
            <a:spLocks noGrp="1" noChangeArrowheads="1"/>
          </p:cNvSpPr>
          <p:nvPr>
            <p:ph type="body" idx="1"/>
          </p:nvPr>
        </p:nvSpPr>
        <p:spPr>
          <a:xfrm>
            <a:off x="1066800" y="1871663"/>
            <a:ext cx="8001000" cy="4197350"/>
          </a:xfrm>
        </p:spPr>
        <p:txBody>
          <a:bodyPr/>
          <a:lstStyle/>
          <a:p>
            <a:pPr>
              <a:lnSpc>
                <a:spcPct val="90000"/>
              </a:lnSpc>
              <a:buClr>
                <a:schemeClr val="folHlink"/>
              </a:buClr>
            </a:pPr>
            <a:r>
              <a:rPr lang="en-US" sz="2400" smtClean="0"/>
              <a:t>To use the results of extensive research in the field of childhood asthma to develop an</a:t>
            </a:r>
            <a:r>
              <a:rPr lang="en-US" sz="2400" b="1" smtClean="0">
                <a:solidFill>
                  <a:schemeClr val="accent2"/>
                </a:solidFill>
              </a:rPr>
              <a:t> </a:t>
            </a:r>
            <a:r>
              <a:rPr lang="en-US" sz="2400" b="1" smtClean="0">
                <a:solidFill>
                  <a:schemeClr val="hlink"/>
                </a:solidFill>
              </a:rPr>
              <a:t>“Asthma Policy Reform Roadmap”</a:t>
            </a:r>
            <a:r>
              <a:rPr lang="en-US" sz="2400" b="1" smtClean="0">
                <a:solidFill>
                  <a:schemeClr val="accent2"/>
                </a:solidFill>
              </a:rPr>
              <a:t> </a:t>
            </a:r>
            <a:r>
              <a:rPr lang="en-US" sz="2400" smtClean="0"/>
              <a:t>for reducing and controlling the prevalence and symptoms of childhood asthma </a:t>
            </a:r>
            <a:endParaRPr lang="en-US" sz="2400" b="1" smtClean="0"/>
          </a:p>
          <a:p>
            <a:pPr>
              <a:lnSpc>
                <a:spcPct val="90000"/>
              </a:lnSpc>
              <a:buFontTx/>
              <a:buNone/>
            </a:pPr>
            <a:endParaRPr lang="en-US" sz="2400" b="1" smtClean="0"/>
          </a:p>
          <a:p>
            <a:pPr>
              <a:lnSpc>
                <a:spcPct val="90000"/>
              </a:lnSpc>
              <a:buClr>
                <a:schemeClr val="folHlink"/>
              </a:buClr>
            </a:pPr>
            <a:r>
              <a:rPr lang="en-US" sz="2400" smtClean="0"/>
              <a:t>To develop and prioritize concrete strategies and recommendations to be shared with federal, state, and local policymakers in an effort to improve access and quality of care and increase investments in disease management and prevention for children with asthma (especially the most vulnerable and medically underserved)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Futura T Light"/>
        <a:ea typeface=""/>
        <a:cs typeface="Tahoma"/>
      </a:majorFont>
      <a:minorFont>
        <a:latin typeface="Frutiger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Futura T Light"/>
        <a:ea typeface=""/>
        <a:cs typeface="Tahoma"/>
      </a:majorFont>
      <a:minorFont>
        <a:latin typeface="Frutiger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3802</TotalTime>
  <Words>2889</Words>
  <Application>Microsoft Office PowerPoint</Application>
  <PresentationFormat>On-screen Show (4:3)</PresentationFormat>
  <Paragraphs>331</Paragraphs>
  <Slides>53</Slides>
  <Notes>53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57" baseType="lpstr">
      <vt:lpstr>2_Custom Design</vt:lpstr>
      <vt:lpstr>3_Custom Design</vt:lpstr>
      <vt:lpstr>Chart</vt:lpstr>
      <vt:lpstr>Photo Editor Photo</vt:lpstr>
      <vt:lpstr>Slide 1</vt:lpstr>
      <vt:lpstr>Asthma Disparities in Children</vt:lpstr>
      <vt:lpstr>The Epidemiology of Childhood Asthma</vt:lpstr>
      <vt:lpstr>Asthma is the 2nd Most Costly Condition in Children, with Highest Number of Children Treated in 2006</vt:lpstr>
      <vt:lpstr>Per Capita, Expenditures on Asthma were 2nd Lowest among Top 5 Conditions in Children in 2006</vt:lpstr>
      <vt:lpstr>Slide 6</vt:lpstr>
      <vt:lpstr>Slide 7</vt:lpstr>
      <vt:lpstr>MCAN Goals </vt:lpstr>
      <vt:lpstr>Early Advocacy Goal</vt:lpstr>
      <vt:lpstr>Early Advocacy Goal: the Childhood Asthma Policy Reform Initiative</vt:lpstr>
      <vt:lpstr>Slide 11</vt:lpstr>
      <vt:lpstr>Main Goals</vt:lpstr>
      <vt:lpstr>Communication Goal</vt:lpstr>
      <vt:lpstr>General Approach</vt:lpstr>
      <vt:lpstr>Literature Review &amp; Synthesis: Conceptual Framework</vt:lpstr>
      <vt:lpstr>Literature Review &amp; Synthesis:  Main Steps</vt:lpstr>
      <vt:lpstr>Policy Documents, 2000-2009 </vt:lpstr>
      <vt:lpstr>Slide 18</vt:lpstr>
      <vt:lpstr>Slide 19</vt:lpstr>
      <vt:lpstr>Evidence-Based Clinical Guidelines Emphasize Proper Medication &amp; Environmental Control Measures and Patient Education </vt:lpstr>
      <vt:lpstr>Asthma is Emblematic of the Need to Collaborate &amp; Coordinate</vt:lpstr>
      <vt:lpstr>Slide 22</vt:lpstr>
      <vt:lpstr>COVERAGE: Factor #1</vt:lpstr>
      <vt:lpstr>Children with Asthma are Disproportionately Covered by Medicaid, 1996-2000</vt:lpstr>
      <vt:lpstr>Medicaid Covered 34% of All Children and          73% of All Poor Children in 2009</vt:lpstr>
      <vt:lpstr>Medicaid was 2nd Largest Payer of Pediatric Asthma Medical Expenditures in 2006</vt:lpstr>
      <vt:lpstr>Medicaid was Largest Payer of Pediatric Asthma Hospital Discharges in 2006</vt:lpstr>
      <vt:lpstr>QUALITY: Factor #2  </vt:lpstr>
      <vt:lpstr>Slide 29</vt:lpstr>
      <vt:lpstr>U.S. Hospital Admissions for Asthma, Children and Adults, by Race/Ethnicity, 2002</vt:lpstr>
      <vt:lpstr>Hospital Admission Rates for Asthma, All Children Ages 2-17, by Race/Ethnicity, 2001-2004</vt:lpstr>
      <vt:lpstr>Hospital Admission Rates for Asthma, Black Children Ages 2-17, by Median Income, 2001-2004</vt:lpstr>
      <vt:lpstr>Use of Appropriate Medications for Asthma, Children Ages 5-17, 2008</vt:lpstr>
      <vt:lpstr>ENVIRONMENT: Factor #3  </vt:lpstr>
      <vt:lpstr>Surveillance DATA: Factor #4</vt:lpstr>
      <vt:lpstr>Slide 36</vt:lpstr>
      <vt:lpstr>Research DATA: Factor #5   </vt:lpstr>
      <vt:lpstr>Identified Priority Elements for Improvement</vt:lpstr>
      <vt:lpstr>Improving Coverage: Specific Recommendations</vt:lpstr>
      <vt:lpstr>Sources of Coverage for Children  in the Era of Health Reform </vt:lpstr>
      <vt:lpstr>Improving Quality: Specific Recommendations</vt:lpstr>
      <vt:lpstr>Improving Information Exchange &amp; Progress Monitoring: Specific Recommendations</vt:lpstr>
      <vt:lpstr>Improving Environmental, School and Housing  Air Quality: Specific Recommendations</vt:lpstr>
      <vt:lpstr>Improving Research Agendas: Specific Recommendations</vt:lpstr>
      <vt:lpstr>Slide 45</vt:lpstr>
      <vt:lpstr>ACA Furthers the Promise of Properly Managing Chronic Conditions like Childhood Asthma</vt:lpstr>
      <vt:lpstr>ACA Furthers the Promise of Properly Managing Chronic Conditions like Childhood Asthma</vt:lpstr>
      <vt:lpstr>Medical Home Model</vt:lpstr>
      <vt:lpstr>ACA Provisions  on Medical Homes</vt:lpstr>
      <vt:lpstr>Recommendations for Implementation of Medical Homes for Children with Asthma </vt:lpstr>
      <vt:lpstr>Slide 51</vt:lpstr>
      <vt:lpstr>Collaboration &amp; Coordination are Key in More Effectively Addressing the Burden of Asthma</vt:lpstr>
      <vt:lpstr>Slide 53</vt:lpstr>
    </vt:vector>
  </TitlesOfParts>
  <Company>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DDeForge</dc:creator>
  <cp:lastModifiedBy>Angell, Brandy</cp:lastModifiedBy>
  <cp:revision>138</cp:revision>
  <dcterms:created xsi:type="dcterms:W3CDTF">2010-02-04T07:44:43Z</dcterms:created>
  <dcterms:modified xsi:type="dcterms:W3CDTF">2010-11-30T14:00:22Z</dcterms:modified>
</cp:coreProperties>
</file>